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70">
          <p15:clr>
            <a:srgbClr val="000000"/>
          </p15:clr>
        </p15:guide>
        <p15:guide id="2" pos="2925">
          <p15:clr>
            <a:srgbClr val="000000"/>
          </p15:clr>
        </p15:guide>
        <p15:guide id="3" orient="horz" pos="3294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000000"/>
          </p15:clr>
        </p15:guide>
        <p15:guide id="2" pos="2121">
          <p15:clr>
            <a:srgbClr val="000000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h2mdBOrkig0DTTd0XTHmfUTl1X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46" y="60"/>
      </p:cViewPr>
      <p:guideLst>
        <p:guide orient="horz" pos="1570"/>
        <p:guide pos="2925"/>
        <p:guide orient="horz" pos="329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2" y="0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7762" y="1233487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2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45877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3814762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3085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08" name="Google Shape;208;p11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9" name="Google Shape;209;p11:notes"/>
          <p:cNvSpPr txBox="1"/>
          <p:nvPr/>
        </p:nvSpPr>
        <p:spPr>
          <a:xfrm>
            <a:off x="3814762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7830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8" name="Google Shape;218;p4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9" name="Google Shape;219;p4:notes"/>
          <p:cNvSpPr txBox="1"/>
          <p:nvPr/>
        </p:nvSpPr>
        <p:spPr>
          <a:xfrm>
            <a:off x="3814762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25440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30" name="Google Shape;230;p8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1" name="Google Shape;231;p8:notes"/>
          <p:cNvSpPr txBox="1"/>
          <p:nvPr/>
        </p:nvSpPr>
        <p:spPr>
          <a:xfrm>
            <a:off x="3814762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7761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8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1" name="Google Shape;241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10080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52" name="Google Shape;252;p7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3" name="Google Shape;253;p7:notes"/>
          <p:cNvSpPr txBox="1"/>
          <p:nvPr/>
        </p:nvSpPr>
        <p:spPr>
          <a:xfrm>
            <a:off x="3814762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32572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66" name="Google Shape;266;p6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7" name="Google Shape;267;p6:notes"/>
          <p:cNvSpPr txBox="1"/>
          <p:nvPr/>
        </p:nvSpPr>
        <p:spPr>
          <a:xfrm>
            <a:off x="3814762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32270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1643d17ca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78" name="Google Shape;278;g1643d17ca75_0_0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00" cy="38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9" name="Google Shape;279;g1643d17ca75_0_0:notes"/>
          <p:cNvSpPr txBox="1"/>
          <p:nvPr/>
        </p:nvSpPr>
        <p:spPr>
          <a:xfrm>
            <a:off x="3814762" y="9371012"/>
            <a:ext cx="29193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02065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9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6" name="Google Shape;286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77345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" name="Google Shape;95;p2:notes"/>
          <p:cNvSpPr txBox="1"/>
          <p:nvPr/>
        </p:nvSpPr>
        <p:spPr>
          <a:xfrm>
            <a:off x="3814762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5276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3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" name="Google Shape;111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81208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4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55105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:notes"/>
          <p:cNvSpPr txBox="1"/>
          <p:nvPr/>
        </p:nvSpPr>
        <p:spPr>
          <a:xfrm>
            <a:off x="3814762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1061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6" name="Google Shape;156;p9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7" name="Google Shape;157;p9:notes"/>
          <p:cNvSpPr txBox="1"/>
          <p:nvPr/>
        </p:nvSpPr>
        <p:spPr>
          <a:xfrm>
            <a:off x="3814762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9751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5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59695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6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199530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7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4" name="Google Shape;194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51655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4" name="Google Shape;74;p4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5" name="Google Shape;75;p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4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3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3" name="Google Shape;43;p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OBJECT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9" name="Google Shape;49;p3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0" name="Google Shape;50;p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4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6" name="Google Shape;66;p4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4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8" name="Google Shape;68;p4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4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mailto:tytus.sawicki@asp.waw.pl" TargetMode="External"/><Relationship Id="rId13" Type="http://schemas.openxmlformats.org/officeDocument/2006/relationships/hyperlink" Target="mailto:jedrzej.skajster@asp.waw.pl" TargetMode="External"/><Relationship Id="rId3" Type="http://schemas.openxmlformats.org/officeDocument/2006/relationships/hyperlink" Target="mailto:erasmus@asp.waw.pl" TargetMode="External"/><Relationship Id="rId7" Type="http://schemas.openxmlformats.org/officeDocument/2006/relationships/hyperlink" Target="mailto:anna.siekierska@asp.waw.pl" TargetMode="External"/><Relationship Id="rId12" Type="http://schemas.openxmlformats.org/officeDocument/2006/relationships/hyperlink" Target="mailto:ewa.bobrowska@asp.waw.p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tylda.tracewska@asp.waw.pl" TargetMode="External"/><Relationship Id="rId11" Type="http://schemas.openxmlformats.org/officeDocument/2006/relationships/hyperlink" Target="mailto:jakub.dabrowski@asp.waw.pl" TargetMode="External"/><Relationship Id="rId5" Type="http://schemas.openxmlformats.org/officeDocument/2006/relationships/hyperlink" Target="mailto:mateusz.dabrowski@asp.waw.pl" TargetMode="External"/><Relationship Id="rId10" Type="http://schemas.openxmlformats.org/officeDocument/2006/relationships/hyperlink" Target="mailto:michal.stefanowski@asp.waw.pl" TargetMode="External"/><Relationship Id="rId4" Type="http://schemas.openxmlformats.org/officeDocument/2006/relationships/hyperlink" Target="mailto:erasmus.outgoing@asp.waw.pl" TargetMode="External"/><Relationship Id="rId9" Type="http://schemas.openxmlformats.org/officeDocument/2006/relationships/hyperlink" Target="mailto:anna.krzeminska@asp.waw.pl" TargetMode="External"/><Relationship Id="rId1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571500" y="1285875"/>
            <a:ext cx="7886700" cy="48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684212" y="549275"/>
            <a:ext cx="7829550" cy="5300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800"/>
              <a:buNone/>
            </a:pPr>
            <a:r>
              <a:rPr lang="en-US" sz="2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800" b="0" i="0" u="none">
              <a:solidFill>
                <a:srgbClr val="D55C2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7C80"/>
              </a:buClr>
              <a:buSzPts val="3600"/>
              <a:buNone/>
            </a:pPr>
            <a:r>
              <a:rPr lang="en-US" sz="3600" b="1" i="0" u="none">
                <a:solidFill>
                  <a:srgbClr val="FF7C80"/>
                </a:solidFill>
                <a:latin typeface="Arial"/>
                <a:ea typeface="Arial"/>
                <a:cs typeface="Arial"/>
                <a:sym typeface="Arial"/>
              </a:rPr>
              <a:t>ZASADY UDZIAŁU STUDENTÓW </a:t>
            </a:r>
            <a:br>
              <a:rPr lang="en-US" sz="3600" b="1" i="0" u="none">
                <a:solidFill>
                  <a:srgbClr val="FF7C8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>
                <a:solidFill>
                  <a:srgbClr val="FF7C80"/>
                </a:solidFill>
                <a:latin typeface="Arial"/>
                <a:ea typeface="Arial"/>
                <a:cs typeface="Arial"/>
                <a:sym typeface="Arial"/>
              </a:rPr>
              <a:t>AKADEMII SZTUK PIĘKNYCH </a:t>
            </a:r>
            <a:br>
              <a:rPr lang="en-US" sz="3600" b="1" i="0" u="none">
                <a:solidFill>
                  <a:srgbClr val="FF7C8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>
                <a:solidFill>
                  <a:srgbClr val="FF7C80"/>
                </a:solidFill>
                <a:latin typeface="Arial"/>
                <a:ea typeface="Arial"/>
                <a:cs typeface="Arial"/>
                <a:sym typeface="Arial"/>
              </a:rPr>
              <a:t>W WARSZAWIE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7C80"/>
              </a:buClr>
              <a:buSzPts val="3600"/>
              <a:buNone/>
            </a:pPr>
            <a:r>
              <a:rPr lang="en-US" sz="3600" b="1" i="0" u="none">
                <a:solidFill>
                  <a:srgbClr val="FF7C80"/>
                </a:solidFill>
                <a:latin typeface="Arial"/>
                <a:ea typeface="Arial"/>
                <a:cs typeface="Arial"/>
                <a:sym typeface="Arial"/>
              </a:rPr>
              <a:t>W PROGRAMIE ERASMUS+</a:t>
            </a:r>
            <a:br>
              <a:rPr lang="en-US" sz="3600" b="1" i="0" u="none">
                <a:solidFill>
                  <a:srgbClr val="FF7C8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>
                <a:solidFill>
                  <a:srgbClr val="FF7C80"/>
                </a:solidFill>
                <a:latin typeface="Arial"/>
                <a:ea typeface="Arial"/>
                <a:cs typeface="Arial"/>
                <a:sym typeface="Arial"/>
              </a:rPr>
              <a:t>W ROKU AKADEMICKIM 2023/2024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endParaRPr sz="2400" b="1" i="0" u="none">
              <a:solidFill>
                <a:srgbClr val="FF7C80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7C80"/>
              </a:buClr>
              <a:buSzPts val="2400"/>
              <a:buNone/>
            </a:pPr>
            <a:r>
              <a:rPr lang="en-US" sz="2400" b="1" i="0" u="none">
                <a:solidFill>
                  <a:srgbClr val="FF7C80"/>
                </a:solidFill>
                <a:latin typeface="Arial"/>
                <a:ea typeface="Arial"/>
                <a:cs typeface="Arial"/>
                <a:sym typeface="Arial"/>
              </a:rPr>
              <a:t>(REALIZACJA PROGRAMU KA-131 2023)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p1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00337" y="5305425"/>
            <a:ext cx="4016375" cy="108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1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SIŁA WYŻSZA ORAZ SYTUACJA </a:t>
            </a:r>
            <a:b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ZWIĄZANA Z PANDEMIĄ</a:t>
            </a:r>
            <a:endParaRPr/>
          </a:p>
        </p:txBody>
      </p:sp>
      <p:pic>
        <p:nvPicPr>
          <p:cNvPr id="212" name="Google Shape;212;p11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11"/>
          <p:cNvSpPr/>
          <p:nvPr/>
        </p:nvSpPr>
        <p:spPr>
          <a:xfrm>
            <a:off x="395287" y="1412875"/>
            <a:ext cx="8424862" cy="13684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Wyjazdy można realizować, jeśli uczelnia prowadzi </a:t>
            </a:r>
            <a: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mieszany typ zajęć</a:t>
            </a: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– stacjonarne i on-line. Do uznania mobilności jest wymagane potwierdzenie pobytu przez szkołę partnerską.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1"/>
          <p:cNvSpPr/>
          <p:nvPr/>
        </p:nvSpPr>
        <p:spPr>
          <a:xfrm>
            <a:off x="395287" y="2895600"/>
            <a:ext cx="8424862" cy="11811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Jeśli w trakcie wyjazdu uczelnia partnerska przejdzie na nauczanie on-line, mobilność jest uprawniona, jeśli student przebywa za granicą i uczelnia partnerska to potwierdzi.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1"/>
          <p:cNvSpPr/>
          <p:nvPr/>
        </p:nvSpPr>
        <p:spPr>
          <a:xfrm>
            <a:off x="395287" y="4191000"/>
            <a:ext cx="8424862" cy="2338589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Jeśli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trakcie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wyjazdu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student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musi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przerwać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swój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pobyt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za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granicą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względu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wytyczne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odgórne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krajowe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związane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pandemią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itp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.)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uznana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zostanie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siła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wyższa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tj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finansowanie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zostanie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przyznane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okres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pobytu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za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granicą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plus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ew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koszty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dodatkowe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jednakże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każdy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przypadek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będzie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rozpatrywany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indywidualnie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400"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MIESIĘCZNE STAWKI </a:t>
            </a:r>
            <a:b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DOFINANSOWANIA</a:t>
            </a:r>
            <a:endParaRPr/>
          </a:p>
        </p:txBody>
      </p:sp>
      <p:pic>
        <p:nvPicPr>
          <p:cNvPr id="222" name="Google Shape;222;p4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4"/>
          <p:cNvSpPr/>
          <p:nvPr/>
        </p:nvSpPr>
        <p:spPr>
          <a:xfrm>
            <a:off x="395287" y="2138362"/>
            <a:ext cx="8424862" cy="12922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GRUPA I </a:t>
            </a:r>
            <a:r>
              <a:rPr lang="en-US" sz="2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670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euro</a:t>
            </a:r>
            <a:r>
              <a:rPr lang="en-US" sz="24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Dania,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Finlandia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Irlandia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Islandia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Lichtenstein,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Luksemburg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Norwegia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Szwecja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Szwajcaria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Wielka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Brytania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r>
              <a:rPr lang="en-US" sz="16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4"/>
          <p:cNvSpPr txBox="1"/>
          <p:nvPr/>
        </p:nvSpPr>
        <p:spPr>
          <a:xfrm>
            <a:off x="323850" y="1117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 strike="noStrike" cap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STUDIA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4"/>
          <p:cNvSpPr/>
          <p:nvPr/>
        </p:nvSpPr>
        <p:spPr>
          <a:xfrm>
            <a:off x="395287" y="3505200"/>
            <a:ext cx="8424862" cy="129381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GRUPA II </a:t>
            </a:r>
            <a:r>
              <a:rPr lang="en-US" sz="2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670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euro</a:t>
            </a:r>
            <a:r>
              <a:rPr lang="en-US" sz="24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Austria,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Belgia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Cypr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Francja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Grecja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Hiszpania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Holandia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Malta,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Niemcy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Portugalia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Włochy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4"/>
          <p:cNvSpPr/>
          <p:nvPr/>
        </p:nvSpPr>
        <p:spPr>
          <a:xfrm>
            <a:off x="395287" y="4872037"/>
            <a:ext cx="8424862" cy="129381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GRUPA III </a:t>
            </a:r>
            <a:r>
              <a:rPr lang="en-US" sz="2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600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euro</a:t>
            </a:r>
            <a:r>
              <a:rPr lang="en-US" sz="24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Bułgaria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Chorwacja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Czechy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Estonia, Macedonia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Płn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Litwa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Łotwa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Rumunia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Serbia,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Słowacja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Słowenia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Turcja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Węgry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4"/>
          <p:cNvSpPr txBox="1"/>
          <p:nvPr/>
        </p:nvSpPr>
        <p:spPr>
          <a:xfrm>
            <a:off x="395288" y="6236416"/>
            <a:ext cx="874871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 Istnieje możliwość wyjazdu jednego studenta do Izraela w ramach programu KA – 171 oraz max.1-3 </a:t>
            </a:r>
            <a:br>
              <a:rPr lang="en-US" sz="1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 ramach KA – 131. </a:t>
            </a: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8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>
                <a:solidFill>
                  <a:srgbClr val="FF7C80"/>
                </a:solidFill>
              </a:rPr>
              <a:t>MOŻLIWOŚĆ DOFINANSOWANIA</a:t>
            </a:r>
            <a:endParaRPr/>
          </a:p>
        </p:txBody>
      </p:sp>
      <p:pic>
        <p:nvPicPr>
          <p:cNvPr id="234" name="Google Shape;234;p8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8"/>
          <p:cNvSpPr/>
          <p:nvPr/>
        </p:nvSpPr>
        <p:spPr>
          <a:xfrm>
            <a:off x="395287" y="1989137"/>
            <a:ext cx="8424862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OSOBY POBIERAJĄCE STYPENDIUM SOCJALNE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8"/>
          <p:cNvSpPr/>
          <p:nvPr/>
        </p:nvSpPr>
        <p:spPr>
          <a:xfrm>
            <a:off x="395287" y="2924175"/>
            <a:ext cx="8424862" cy="8651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OSOBY Z NIEPEŁNOSPRAWNOŚCIĄ (orzeczenie)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8"/>
          <p:cNvSpPr/>
          <p:nvPr/>
        </p:nvSpPr>
        <p:spPr>
          <a:xfrm>
            <a:off x="395287" y="4005262"/>
            <a:ext cx="8424862" cy="25923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STAWKI DOFINANSOWANIA (osoby ze stypendium socjalnym </a:t>
            </a:r>
            <a:b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 momencie aplikowania o wyjazd, absolwenci na ostatnim roku studiów)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Dodatkowa kwota dla uczestnika to 250 EUR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8"/>
          <p:cNvSpPr txBox="1"/>
          <p:nvPr/>
        </p:nvSpPr>
        <p:spPr>
          <a:xfrm>
            <a:off x="323850" y="1117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 strike="noStrike" cap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STUDIA I PRAKTYKI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8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REKRUTACJA − PRAKTYKI</a:t>
            </a:r>
            <a:endParaRPr/>
          </a:p>
        </p:txBody>
      </p:sp>
      <p:pic>
        <p:nvPicPr>
          <p:cNvPr id="244" name="Google Shape;244;p48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p48"/>
          <p:cNvSpPr/>
          <p:nvPr/>
        </p:nvSpPr>
        <p:spPr>
          <a:xfrm>
            <a:off x="2411412" y="1700212"/>
            <a:ext cx="1666875" cy="24479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ZŁOŻENIE WNIOSKU </a:t>
            </a:r>
            <a:b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(Z WYMAGANYMI PODPISAMI – ONLINE lub w biurze Erasmus)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alibri"/>
              <a:buNone/>
            </a:pPr>
            <a:r>
              <a:rPr lang="en-US" sz="1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Należy dołączyć potwierdzenie od praktykodawcy, wyjazdy tylko do krajów programu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48"/>
          <p:cNvSpPr/>
          <p:nvPr/>
        </p:nvSpPr>
        <p:spPr>
          <a:xfrm>
            <a:off x="4149725" y="2262187"/>
            <a:ext cx="576262" cy="1363662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48"/>
          <p:cNvSpPr/>
          <p:nvPr/>
        </p:nvSpPr>
        <p:spPr>
          <a:xfrm>
            <a:off x="4787900" y="1700212"/>
            <a:ext cx="1665287" cy="24479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WYBÓR KANDYDATÓW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 zależności od posiadanych środków, obecnie każdy kandydat spełniający warunki może wyjechać na praktyki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48"/>
          <p:cNvSpPr/>
          <p:nvPr/>
        </p:nvSpPr>
        <p:spPr>
          <a:xfrm>
            <a:off x="2411412" y="4437062"/>
            <a:ext cx="1666875" cy="57467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Cały rok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48"/>
          <p:cNvSpPr/>
          <p:nvPr/>
        </p:nvSpPr>
        <p:spPr>
          <a:xfrm>
            <a:off x="4787900" y="4437062"/>
            <a:ext cx="1666875" cy="57467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Cały rok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7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WYJAZDY NA PRAKTYKI </a:t>
            </a:r>
            <a:endParaRPr/>
          </a:p>
        </p:txBody>
      </p:sp>
      <p:pic>
        <p:nvPicPr>
          <p:cNvPr id="256" name="Google Shape;256;p7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7"/>
          <p:cNvSpPr/>
          <p:nvPr/>
        </p:nvSpPr>
        <p:spPr>
          <a:xfrm>
            <a:off x="395287" y="4414837"/>
            <a:ext cx="8424862" cy="15843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CZAS TRWANIA </a:t>
            </a:r>
            <a:b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MIN. 60 DNI (DWA PEŁNE MIESIĄCE), MIN. 30 GODZIN TYGODNIOWO, UCZESTNIK KWALIFIKOWANY NA 3-5 MIESIĘCY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(MOŻLIWOŚĆ PRZEDŁUŻENIA POD WARUNKIEM POSIADANIA ŚRODKÓW PRZEZ UCZELNIĘ)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7"/>
          <p:cNvSpPr/>
          <p:nvPr/>
        </p:nvSpPr>
        <p:spPr>
          <a:xfrm>
            <a:off x="395287" y="6165850"/>
            <a:ext cx="8424862" cy="4318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DOFINANSOWANIE </a:t>
            </a: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WYPŁACANE W 100% PRZED WYJAZDEM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7"/>
          <p:cNvSpPr/>
          <p:nvPr/>
        </p:nvSpPr>
        <p:spPr>
          <a:xfrm>
            <a:off x="396875" y="1149350"/>
            <a:ext cx="4103687" cy="120015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PRAKTYKI STUDENCKIE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7"/>
          <p:cNvSpPr/>
          <p:nvPr/>
        </p:nvSpPr>
        <p:spPr>
          <a:xfrm>
            <a:off x="4730750" y="1149350"/>
            <a:ext cx="4103687" cy="120015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PRAKTYKI ABSOLWENCKIE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n-US"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Uwaga!!! Należy złożyć wniosek najpóźniej 1 miesiąc przed obroną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1" name="Google Shape;261;p7"/>
          <p:cNvGrpSpPr/>
          <p:nvPr/>
        </p:nvGrpSpPr>
        <p:grpSpPr>
          <a:xfrm>
            <a:off x="396875" y="2514600"/>
            <a:ext cx="8431212" cy="1733550"/>
            <a:chOff x="396381" y="2636912"/>
            <a:chExt cx="8431243" cy="1733419"/>
          </a:xfrm>
        </p:grpSpPr>
        <p:sp>
          <p:nvSpPr>
            <p:cNvPr id="262" name="Google Shape;262;p7"/>
            <p:cNvSpPr/>
            <p:nvPr/>
          </p:nvSpPr>
          <p:spPr>
            <a:xfrm>
              <a:off x="396381" y="2636912"/>
              <a:ext cx="4103703" cy="1733419"/>
            </a:xfrm>
            <a:prstGeom prst="roundRect">
              <a:avLst>
                <a:gd name="adj" fmla="val 16667"/>
              </a:avLst>
            </a:prstGeom>
            <a:noFill/>
            <a:ln w="25400" cap="flat" cmpd="sng">
              <a:solidFill>
                <a:srgbClr val="FF7C8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  <a:buFont typeface="Calibri"/>
                <a:buNone/>
              </a:pPr>
              <a:r>
                <a:rPr lang="en-US" sz="2400" b="1" i="0" u="none" strike="noStrike" cap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UCZESTNIK </a:t>
              </a:r>
              <a:br>
                <a:rPr lang="en-US" sz="2400" b="1" i="0" u="none" strike="noStrike" cap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US" sz="1800" b="1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CZYNNY STUDENT, NIE PRZEBYWAJĄCY NA URLOPIE ZDROWOTNYM, OKOLICZNOŚCIOWYM, NAUKOWYM, PRAKTYKI NIE MOGĄ KOLIDOWAĆ ZE STUDIAMI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7"/>
            <p:cNvSpPr/>
            <p:nvPr/>
          </p:nvSpPr>
          <p:spPr>
            <a:xfrm>
              <a:off x="4723921" y="2636912"/>
              <a:ext cx="4103703" cy="1733419"/>
            </a:xfrm>
            <a:prstGeom prst="roundRect">
              <a:avLst>
                <a:gd name="adj" fmla="val 16667"/>
              </a:avLst>
            </a:prstGeom>
            <a:noFill/>
            <a:ln w="25400" cap="flat" cmpd="sng">
              <a:solidFill>
                <a:srgbClr val="FF7C8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  <a:buFont typeface="Calibri"/>
                <a:buNone/>
              </a:pPr>
              <a:r>
                <a:rPr lang="en-US" sz="2400" b="1" i="0" u="none" strike="noStrike" cap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UCZESTNIK </a:t>
              </a:r>
              <a:br>
                <a:rPr lang="en-US" sz="2400" b="1" i="0" u="none" strike="noStrike" cap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US" sz="1800" b="1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ABSOLWENT, PRAKTYKI MUSZĄ ZAKOŃCZYĆ SIĘ DO 12 MIESIĘCY OD OBRONY DYPLOMU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6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STAWKI DOFINANSOWANIA</a:t>
            </a:r>
            <a:endParaRPr/>
          </a:p>
        </p:txBody>
      </p:sp>
      <p:pic>
        <p:nvPicPr>
          <p:cNvPr id="270" name="Google Shape;270;p6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6"/>
          <p:cNvSpPr/>
          <p:nvPr/>
        </p:nvSpPr>
        <p:spPr>
          <a:xfrm>
            <a:off x="395287" y="2138362"/>
            <a:ext cx="8424862" cy="12922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GRUPA I </a:t>
            </a:r>
            <a:r>
              <a:rPr lang="en-US"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700 euro</a:t>
            </a:r>
            <a:r>
              <a:rPr lang="en-US" sz="2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Dania, Finlandia, Irlandia, Islandia, Lichtenstein, Luksemburg, Norwegia, Szwecja, Szwajcaria, Wielka Brytania;</a:t>
            </a:r>
            <a: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6"/>
          <p:cNvSpPr txBox="1"/>
          <p:nvPr/>
        </p:nvSpPr>
        <p:spPr>
          <a:xfrm>
            <a:off x="323850" y="1117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 strike="noStrike" cap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PRAKTYKI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6"/>
          <p:cNvSpPr/>
          <p:nvPr/>
        </p:nvSpPr>
        <p:spPr>
          <a:xfrm>
            <a:off x="395287" y="3505200"/>
            <a:ext cx="8424862" cy="129381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GRUPA II </a:t>
            </a:r>
            <a:r>
              <a:rPr lang="en-US"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700 euro</a:t>
            </a:r>
            <a:r>
              <a:rPr lang="en-US" sz="2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Austria, Belgia, Cypr, Francja, Grecja, Hiszpania, Holandia, Malta, Niemcy, Portugalia, Włochy;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6"/>
          <p:cNvSpPr/>
          <p:nvPr/>
        </p:nvSpPr>
        <p:spPr>
          <a:xfrm>
            <a:off x="395287" y="4872037"/>
            <a:ext cx="8424862" cy="129381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GRUPA III </a:t>
            </a:r>
            <a:r>
              <a:rPr lang="en-US"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600 euro</a:t>
            </a:r>
            <a:r>
              <a:rPr lang="en-US" sz="2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Bułgaria, Chorwacja, Czechy, Estonia, Macedonia Płn., Litwa, Łotwa, Rumunia, Serbia, Słowacja, Słowenia, Turcja, Węgry;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1643d17ca75_0_0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STAWKI DOFINANSOWANIA</a:t>
            </a:r>
            <a:endParaRPr sz="3600" b="1" i="0" u="none">
              <a:solidFill>
                <a:srgbClr val="FF7C8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>
                <a:solidFill>
                  <a:srgbClr val="FF7C80"/>
                </a:solidFill>
              </a:rPr>
              <a:t>“GREEN TRAVEL”</a:t>
            </a:r>
            <a:endParaRPr sz="3600" b="1">
              <a:solidFill>
                <a:srgbClr val="FF7C80"/>
              </a:solidFill>
            </a:endParaRPr>
          </a:p>
        </p:txBody>
      </p:sp>
      <p:pic>
        <p:nvPicPr>
          <p:cNvPr id="282" name="Google Shape;282;g1643d17ca75_0_0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Google Shape;283;g1643d17ca75_0_0"/>
          <p:cNvSpPr/>
          <p:nvPr/>
        </p:nvSpPr>
        <p:spPr>
          <a:xfrm>
            <a:off x="395275" y="1707075"/>
            <a:ext cx="8436900" cy="42009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ramach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promowania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zrównoważonych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środków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transportu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ustalono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zasady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przyznawania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dodatku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„green travel”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dla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osób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odbywających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mobilność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ramach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programu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Erasmus+ w </a:t>
            </a:r>
            <a:r>
              <a:rPr lang="en-US" sz="2000" b="1" i="0" u="none" strike="noStrike" cap="none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roku</a:t>
            </a:r>
            <a:r>
              <a:rPr lang="en-US" sz="20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202</a:t>
            </a:r>
            <a:r>
              <a:rPr lang="pl-PL" sz="20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0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/202</a:t>
            </a:r>
            <a:r>
              <a:rPr lang="pl-PL" sz="20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sz="20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0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endParaRPr sz="20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dla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studentów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absolwentów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20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50 EUR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jednorazowego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dodatku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oraz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dwa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lub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cztery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dodatkowe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dni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podróży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– w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zależności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od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łącznego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czasu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trwania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podróży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0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endParaRPr sz="20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Warunkiem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przyznania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ww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dodatków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jest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całkowite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(100%)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odbycie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podróży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dwie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strony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zrównoważonymi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środkami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transportu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0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endParaRPr sz="20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Uwaga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!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Podróż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musi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odbywać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się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poza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dniami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trwania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planowanej</a:t>
            </a:r>
            <a:r>
              <a:rPr lang="en-US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mobilności</a:t>
            </a:r>
            <a:endParaRPr sz="20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Calibri"/>
              <a:buNone/>
            </a:pPr>
            <a:r>
              <a:rPr lang="en-US" sz="2000" b="1" i="0" u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Informacje kontaktowe</a:t>
            </a:r>
            <a:endParaRPr/>
          </a:p>
        </p:txBody>
      </p:sp>
      <p:sp>
        <p:nvSpPr>
          <p:cNvPr id="289" name="Google Shape;289;p29"/>
          <p:cNvSpPr txBox="1">
            <a:spLocks noGrp="1"/>
          </p:cNvSpPr>
          <p:nvPr>
            <p:ph type="body" idx="1"/>
          </p:nvPr>
        </p:nvSpPr>
        <p:spPr>
          <a:xfrm>
            <a:off x="468312" y="1628775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dirty="0" err="1"/>
              <a:t>Sekcja</a:t>
            </a:r>
            <a:r>
              <a:rPr lang="en-US" sz="1400" b="1" dirty="0"/>
              <a:t> ds.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Programu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Erasmus+ </a:t>
            </a:r>
            <a:endParaRPr sz="1400" b="1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Krakowskie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Przedmieście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5,  </a:t>
            </a: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pokój</a:t>
            </a:r>
            <a:r>
              <a:rPr lang="en-US" sz="1400" b="1" dirty="0"/>
              <a:t> 0.23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(PARTER)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rPr lang="en-US" sz="1400" b="1" u="sng" dirty="0">
                <a:solidFill>
                  <a:schemeClr val="hlink"/>
                </a:solidFill>
                <a:hlinkClick r:id="rId3"/>
              </a:rPr>
              <a:t>erasmus@asp.waw.pl</a:t>
            </a:r>
            <a:r>
              <a:rPr lang="en-US" sz="1400" b="1" dirty="0"/>
              <a:t> Agnieszka </a:t>
            </a:r>
            <a:r>
              <a:rPr lang="en-US" sz="1400" b="1" dirty="0" err="1"/>
              <a:t>Mwabasi</a:t>
            </a:r>
            <a:endParaRPr sz="1400" dirty="0"/>
          </a:p>
          <a:p>
            <a:pPr marL="34290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rPr lang="en-US" sz="1400" b="1" u="sng" dirty="0">
                <a:solidFill>
                  <a:schemeClr val="hlink"/>
                </a:solidFill>
                <a:hlinkClick r:id="rId4"/>
              </a:rPr>
              <a:t>erasmus.outgoing@asp.waw.pl</a:t>
            </a:r>
            <a:r>
              <a:rPr lang="en-US" sz="1400" b="1" dirty="0"/>
              <a:t> Paula Gowin</a:t>
            </a:r>
            <a:endParaRPr sz="1400" dirty="0"/>
          </a:p>
          <a:p>
            <a:pPr marL="34290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rPr lang="en-US" sz="1400" b="1" dirty="0"/>
              <a:t> </a:t>
            </a:r>
            <a:endParaRPr sz="1400" dirty="0"/>
          </a:p>
          <a:p>
            <a:pPr marL="514350" lvl="0" indent="-3460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 sz="1400" b="1" dirty="0" err="1"/>
              <a:t>Koordynatorzy</a:t>
            </a:r>
            <a:r>
              <a:rPr lang="en-US" sz="1400" b="1" dirty="0"/>
              <a:t> </a:t>
            </a:r>
            <a:r>
              <a:rPr lang="en-US" sz="1400" b="1" dirty="0" err="1"/>
              <a:t>Wydziałowi</a:t>
            </a:r>
            <a:r>
              <a:rPr lang="en-US" sz="1400" b="1" dirty="0"/>
              <a:t>:</a:t>
            </a:r>
            <a:endParaRPr sz="1400" dirty="0"/>
          </a:p>
          <a:p>
            <a:pPr marL="514350" lvl="0" indent="-3460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 sz="1400" u="sng" dirty="0" err="1"/>
              <a:t>Wydział</a:t>
            </a:r>
            <a:r>
              <a:rPr lang="en-US" sz="1400" u="sng" dirty="0"/>
              <a:t> </a:t>
            </a:r>
            <a:r>
              <a:rPr lang="en-US" sz="1400" u="sng" dirty="0" err="1"/>
              <a:t>Grafiki</a:t>
            </a:r>
            <a:r>
              <a:rPr lang="en-US" sz="1400" dirty="0"/>
              <a:t>: </a:t>
            </a:r>
            <a:r>
              <a:rPr lang="en-US" sz="1400" b="1" dirty="0"/>
              <a:t>Mateusz </a:t>
            </a:r>
            <a:r>
              <a:rPr lang="en-US" sz="1400" b="1" dirty="0" err="1"/>
              <a:t>Dąbrowski</a:t>
            </a:r>
            <a:r>
              <a:rPr lang="en-US" sz="1400" b="1" dirty="0"/>
              <a:t>: </a:t>
            </a:r>
            <a:r>
              <a:rPr lang="en-US" sz="1400" u="sng" dirty="0">
                <a:solidFill>
                  <a:schemeClr val="hlink"/>
                </a:solidFill>
                <a:hlinkClick r:id="rId5"/>
              </a:rPr>
              <a:t>mateusz.dabrowski@asp.waw.pl</a:t>
            </a:r>
            <a:r>
              <a:rPr lang="en-US" sz="1400" dirty="0"/>
              <a:t> </a:t>
            </a:r>
            <a:endParaRPr dirty="0"/>
          </a:p>
          <a:p>
            <a:pPr marL="514350" lvl="0" indent="-3460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 sz="1400" u="sng" dirty="0" err="1"/>
              <a:t>Wydział</a:t>
            </a:r>
            <a:r>
              <a:rPr lang="en-US" sz="1400" u="sng" dirty="0"/>
              <a:t> </a:t>
            </a:r>
            <a:r>
              <a:rPr lang="en-US" sz="1400" u="sng" dirty="0" err="1"/>
              <a:t>Malarstwa</a:t>
            </a:r>
            <a:r>
              <a:rPr lang="en-US" sz="1400" dirty="0"/>
              <a:t>: </a:t>
            </a:r>
            <a:r>
              <a:rPr lang="en-US" sz="1400" b="1" dirty="0" err="1"/>
              <a:t>Matylda</a:t>
            </a:r>
            <a:r>
              <a:rPr lang="en-US" sz="1400" b="1" dirty="0"/>
              <a:t> </a:t>
            </a:r>
            <a:r>
              <a:rPr lang="en-US" sz="1400" b="1" dirty="0" err="1"/>
              <a:t>Tracewska</a:t>
            </a:r>
            <a:r>
              <a:rPr lang="en-US" sz="1400" dirty="0"/>
              <a:t>: </a:t>
            </a:r>
            <a:r>
              <a:rPr lang="en-US" sz="1400" u="sng" dirty="0">
                <a:solidFill>
                  <a:schemeClr val="hlink"/>
                </a:solidFill>
                <a:hlinkClick r:id="rId6"/>
              </a:rPr>
              <a:t>matylda.tracewska@asp.waw.pl</a:t>
            </a:r>
            <a:r>
              <a:rPr lang="en-US" sz="1400" dirty="0"/>
              <a:t> </a:t>
            </a:r>
            <a:endParaRPr dirty="0"/>
          </a:p>
          <a:p>
            <a:pPr marL="514350" lvl="0" indent="-3460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 sz="1400" u="sng" dirty="0" err="1"/>
              <a:t>Wydział</a:t>
            </a:r>
            <a:r>
              <a:rPr lang="en-US" sz="1400" u="sng" dirty="0"/>
              <a:t> </a:t>
            </a:r>
            <a:r>
              <a:rPr lang="en-US" sz="1400" u="sng" dirty="0" err="1"/>
              <a:t>Rzeźby</a:t>
            </a:r>
            <a:r>
              <a:rPr lang="en-US" sz="1400" dirty="0"/>
              <a:t>:  </a:t>
            </a:r>
            <a:r>
              <a:rPr lang="en-US" sz="1400" b="1" dirty="0"/>
              <a:t>Anna </a:t>
            </a:r>
            <a:r>
              <a:rPr lang="en-US" sz="1400" b="1" dirty="0" err="1"/>
              <a:t>Siekierska</a:t>
            </a:r>
            <a:r>
              <a:rPr lang="en-US" sz="1400" b="1" dirty="0"/>
              <a:t>: </a:t>
            </a:r>
            <a:r>
              <a:rPr lang="en-US" sz="1400" u="sng" dirty="0">
                <a:solidFill>
                  <a:schemeClr val="hlink"/>
                </a:solidFill>
                <a:hlinkClick r:id="rId7"/>
              </a:rPr>
              <a:t>anna.siekierska@asp.waw.pl</a:t>
            </a:r>
            <a:endParaRPr sz="1400" b="1" dirty="0"/>
          </a:p>
          <a:p>
            <a:pPr marL="514350" lvl="0" indent="-3460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 sz="1400" u="sng" dirty="0" err="1"/>
              <a:t>Wydział</a:t>
            </a:r>
            <a:r>
              <a:rPr lang="en-US" sz="1400" u="sng" dirty="0"/>
              <a:t> </a:t>
            </a:r>
            <a:r>
              <a:rPr lang="en-US" sz="1400" u="sng" dirty="0" err="1"/>
              <a:t>Konserwacji</a:t>
            </a:r>
            <a:r>
              <a:rPr lang="en-US" sz="1400" u="sng" dirty="0"/>
              <a:t>: </a:t>
            </a:r>
            <a:r>
              <a:rPr lang="en-US" sz="1400" b="1" dirty="0" err="1"/>
              <a:t>Tytus</a:t>
            </a:r>
            <a:r>
              <a:rPr lang="en-US" sz="1400" b="1" dirty="0"/>
              <a:t> </a:t>
            </a:r>
            <a:r>
              <a:rPr lang="en-US" sz="1400" b="1" dirty="0" err="1"/>
              <a:t>Sawicki</a:t>
            </a:r>
            <a:r>
              <a:rPr lang="en-US" sz="1400" dirty="0"/>
              <a:t>: </a:t>
            </a:r>
            <a:r>
              <a:rPr lang="en-US" sz="1400" u="sng" dirty="0">
                <a:solidFill>
                  <a:schemeClr val="hlink"/>
                </a:solidFill>
                <a:hlinkClick r:id="rId8"/>
              </a:rPr>
              <a:t>tytus.sawicki@asp.waw.pl</a:t>
            </a:r>
            <a:endParaRPr sz="1400" dirty="0"/>
          </a:p>
          <a:p>
            <a:pPr marL="514350" lvl="0" indent="-3460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 sz="1400" u="sng" dirty="0" err="1"/>
              <a:t>Wydział</a:t>
            </a:r>
            <a:r>
              <a:rPr lang="en-US" sz="1400" u="sng" dirty="0"/>
              <a:t> </a:t>
            </a:r>
            <a:r>
              <a:rPr lang="en-US" sz="1400" u="sng" dirty="0" err="1"/>
              <a:t>Architektury</a:t>
            </a:r>
            <a:r>
              <a:rPr lang="en-US" sz="1400" u="sng" dirty="0"/>
              <a:t> </a:t>
            </a:r>
            <a:r>
              <a:rPr lang="en-US" sz="1400" u="sng" dirty="0" err="1"/>
              <a:t>Wnętrz</a:t>
            </a:r>
            <a:r>
              <a:rPr lang="en-US" sz="1400" dirty="0"/>
              <a:t>: </a:t>
            </a:r>
            <a:r>
              <a:rPr lang="en-US" sz="1400" b="1" dirty="0"/>
              <a:t>Anna </a:t>
            </a:r>
            <a:r>
              <a:rPr lang="en-US" sz="1400" b="1" dirty="0" err="1"/>
              <a:t>Krzemińska</a:t>
            </a:r>
            <a:r>
              <a:rPr lang="en-US" sz="1400" dirty="0"/>
              <a:t>: </a:t>
            </a:r>
            <a:r>
              <a:rPr lang="pl-PL" sz="1400" u="sng" dirty="0" err="1" smtClean="0">
                <a:solidFill>
                  <a:schemeClr val="hlink"/>
                </a:solidFill>
                <a:hlinkClick r:id="rId9"/>
              </a:rPr>
              <a:t>anna.krzeminska</a:t>
            </a:r>
            <a:r>
              <a:rPr lang="pl-PL" sz="1400" u="sng" dirty="0" smtClean="0">
                <a:solidFill>
                  <a:schemeClr val="hlink"/>
                </a:solidFill>
                <a:hlinkClick r:id="rId9"/>
              </a:rPr>
              <a:t>@</a:t>
            </a:r>
            <a:r>
              <a:rPr lang="en-US" sz="1400" u="sng" dirty="0" smtClean="0">
                <a:solidFill>
                  <a:schemeClr val="hlink"/>
                </a:solidFill>
                <a:hlinkClick r:id="rId9"/>
              </a:rPr>
              <a:t>asp.waw.pl</a:t>
            </a:r>
            <a:r>
              <a:rPr lang="en-US" sz="1400" dirty="0" smtClean="0"/>
              <a:t>  </a:t>
            </a:r>
            <a:endParaRPr dirty="0"/>
          </a:p>
          <a:p>
            <a:pPr marL="514350" lvl="0" indent="-3460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 sz="1400" u="sng" dirty="0" err="1"/>
              <a:t>Wydział</a:t>
            </a:r>
            <a:r>
              <a:rPr lang="en-US" sz="1400" u="sng" dirty="0"/>
              <a:t> </a:t>
            </a:r>
            <a:r>
              <a:rPr lang="en-US" sz="1400" u="sng" dirty="0" err="1"/>
              <a:t>Wzornictwa</a:t>
            </a:r>
            <a:r>
              <a:rPr lang="en-US" sz="1400" dirty="0"/>
              <a:t>: </a:t>
            </a:r>
            <a:r>
              <a:rPr lang="en-US" sz="1400" b="1" dirty="0" err="1"/>
              <a:t>Michał</a:t>
            </a:r>
            <a:r>
              <a:rPr lang="en-US" sz="1400" b="1" dirty="0"/>
              <a:t> </a:t>
            </a:r>
            <a:r>
              <a:rPr lang="en-US" sz="1400" b="1" dirty="0" err="1"/>
              <a:t>Stefanowski</a:t>
            </a:r>
            <a:r>
              <a:rPr lang="en-US" sz="1400" dirty="0"/>
              <a:t>: </a:t>
            </a:r>
            <a:r>
              <a:rPr lang="en-US" sz="1400" u="sng" dirty="0">
                <a:solidFill>
                  <a:schemeClr val="hlink"/>
                </a:solidFill>
                <a:hlinkClick r:id="rId10"/>
              </a:rPr>
              <a:t>michal.stefanowski@asp.waw.pl</a:t>
            </a:r>
            <a:r>
              <a:rPr lang="en-US" sz="1400" dirty="0"/>
              <a:t> </a:t>
            </a:r>
            <a:endParaRPr sz="1400" dirty="0"/>
          </a:p>
          <a:p>
            <a:pPr marL="514350" lvl="0" indent="-346075">
              <a:spcBef>
                <a:spcPts val="280"/>
              </a:spcBef>
              <a:buClr>
                <a:srgbClr val="000000"/>
              </a:buClr>
              <a:buSzPts val="1400"/>
            </a:pPr>
            <a:r>
              <a:rPr lang="en-US" sz="1400" u="sng" dirty="0" err="1"/>
              <a:t>Wydział</a:t>
            </a:r>
            <a:r>
              <a:rPr lang="en-US" sz="1400" u="sng" dirty="0"/>
              <a:t> </a:t>
            </a:r>
            <a:r>
              <a:rPr lang="en-US" sz="1400" u="sng" dirty="0" err="1"/>
              <a:t>Wzornictwa</a:t>
            </a:r>
            <a:r>
              <a:rPr lang="en-US" sz="1400" dirty="0"/>
              <a:t>: </a:t>
            </a:r>
            <a:r>
              <a:rPr lang="en-US" sz="1400" b="1" dirty="0"/>
              <a:t>Aleksandra </a:t>
            </a:r>
            <a:r>
              <a:rPr lang="en-US" sz="1400" b="1" dirty="0" err="1"/>
              <a:t>Jatczak</a:t>
            </a:r>
            <a:r>
              <a:rPr lang="en-US" sz="1400" b="1" dirty="0"/>
              <a:t> (</a:t>
            </a:r>
            <a:r>
              <a:rPr lang="en-US" sz="1400" b="1" dirty="0" err="1"/>
              <a:t>proj</a:t>
            </a:r>
            <a:r>
              <a:rPr lang="en-US" sz="1400" b="1" dirty="0"/>
              <a:t>. </a:t>
            </a:r>
            <a:r>
              <a:rPr lang="en-US" sz="1400" b="1" dirty="0" err="1"/>
              <a:t>ubioru</a:t>
            </a:r>
            <a:r>
              <a:rPr lang="en-US" sz="1400" b="1" dirty="0"/>
              <a:t>)</a:t>
            </a:r>
            <a:r>
              <a:rPr lang="en-US" sz="1400" dirty="0"/>
              <a:t>: </a:t>
            </a:r>
            <a:r>
              <a:rPr lang="pl-PL" sz="1400" u="sng" smtClean="0">
                <a:solidFill>
                  <a:srgbClr val="0000FF"/>
                </a:solidFill>
              </a:rPr>
              <a:t>aleksandra.jatczak</a:t>
            </a:r>
            <a:r>
              <a:rPr lang="en-US" sz="1400" u="sng" smtClean="0">
                <a:solidFill>
                  <a:srgbClr val="0000FF"/>
                </a:solidFill>
                <a:hlinkClick r:id="rId11"/>
              </a:rPr>
              <a:t>@asp.waw.pl</a:t>
            </a:r>
            <a:r>
              <a:rPr lang="en-US" sz="1400" smtClean="0">
                <a:solidFill>
                  <a:srgbClr val="000000"/>
                </a:solidFill>
              </a:rPr>
              <a:t> </a:t>
            </a:r>
            <a:endParaRPr lang="en-US" sz="1400">
              <a:solidFill>
                <a:srgbClr val="000000"/>
              </a:solidFill>
            </a:endParaRPr>
          </a:p>
          <a:p>
            <a:pPr marL="514350" lvl="0" indent="-3460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 sz="1400" u="sng" dirty="0" err="1" smtClean="0"/>
              <a:t>Wydział</a:t>
            </a:r>
            <a:r>
              <a:rPr lang="en-US" sz="1400" u="sng" dirty="0" smtClean="0"/>
              <a:t> </a:t>
            </a:r>
            <a:r>
              <a:rPr lang="en-US" sz="1400" u="sng" dirty="0" err="1"/>
              <a:t>Sztuki</a:t>
            </a:r>
            <a:r>
              <a:rPr lang="en-US" sz="1400" u="sng" dirty="0"/>
              <a:t> </a:t>
            </a:r>
            <a:r>
              <a:rPr lang="en-US" sz="1400" u="sng" dirty="0" err="1"/>
              <a:t>Mediów</a:t>
            </a:r>
            <a:r>
              <a:rPr lang="en-US" sz="1400" dirty="0"/>
              <a:t>: </a:t>
            </a:r>
            <a:r>
              <a:rPr lang="en-US" sz="1400" b="1" dirty="0" err="1"/>
              <a:t>Ewa</a:t>
            </a:r>
            <a:r>
              <a:rPr lang="en-US" sz="1400" b="1" dirty="0"/>
              <a:t> </a:t>
            </a:r>
            <a:r>
              <a:rPr lang="en-US" sz="1400" b="1" dirty="0" err="1"/>
              <a:t>Bobrowska</a:t>
            </a:r>
            <a:r>
              <a:rPr lang="en-US" sz="1400" dirty="0"/>
              <a:t>: </a:t>
            </a:r>
            <a:r>
              <a:rPr lang="en-US" sz="1400" u="sng" dirty="0">
                <a:solidFill>
                  <a:schemeClr val="hlink"/>
                </a:solidFill>
                <a:hlinkClick r:id="rId12"/>
              </a:rPr>
              <a:t>ewa.bobrowska@asp.waw.pl</a:t>
            </a:r>
            <a:r>
              <a:rPr lang="en-US" sz="1400" dirty="0"/>
              <a:t> </a:t>
            </a:r>
            <a:endParaRPr dirty="0"/>
          </a:p>
          <a:p>
            <a:pPr marL="514350" lvl="0" indent="-3460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 sz="1400" u="sng" dirty="0" err="1"/>
              <a:t>Wydział</a:t>
            </a:r>
            <a:r>
              <a:rPr lang="en-US" sz="1400" u="sng" dirty="0"/>
              <a:t> </a:t>
            </a:r>
            <a:r>
              <a:rPr lang="en-US" sz="1400" u="sng" dirty="0" err="1"/>
              <a:t>Scenografii</a:t>
            </a:r>
            <a:r>
              <a:rPr lang="en-US" sz="1400" dirty="0"/>
              <a:t>: </a:t>
            </a:r>
            <a:r>
              <a:rPr lang="en-US" sz="1400" b="1" dirty="0" err="1"/>
              <a:t>Jędrzej</a:t>
            </a:r>
            <a:r>
              <a:rPr lang="en-US" sz="1400" b="1" dirty="0"/>
              <a:t> </a:t>
            </a:r>
            <a:r>
              <a:rPr lang="en-US" sz="1400" b="1" dirty="0" err="1"/>
              <a:t>Skajster</a:t>
            </a:r>
            <a:r>
              <a:rPr lang="en-US" sz="1400" b="1" dirty="0"/>
              <a:t>: </a:t>
            </a:r>
            <a:r>
              <a:rPr lang="en-US" sz="1400" u="sng" dirty="0">
                <a:solidFill>
                  <a:schemeClr val="hlink"/>
                </a:solidFill>
                <a:hlinkClick r:id="rId13"/>
              </a:rPr>
              <a:t>jedrzej.skajster@asp.waw.pl</a:t>
            </a:r>
            <a:r>
              <a:rPr lang="en-US" sz="1400" dirty="0"/>
              <a:t> </a:t>
            </a:r>
            <a:endParaRPr dirty="0"/>
          </a:p>
          <a:p>
            <a:pPr marL="514350" lvl="0" indent="-3460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 sz="1400" u="sng" dirty="0" err="1"/>
              <a:t>Wydział</a:t>
            </a:r>
            <a:r>
              <a:rPr lang="en-US" sz="1400" u="sng" dirty="0"/>
              <a:t> </a:t>
            </a:r>
            <a:r>
              <a:rPr lang="en-US" sz="1400" u="sng" dirty="0" err="1"/>
              <a:t>Zarządzania</a:t>
            </a:r>
            <a:r>
              <a:rPr lang="en-US" sz="1400" u="sng" dirty="0"/>
              <a:t> </a:t>
            </a:r>
            <a:r>
              <a:rPr lang="en-US" sz="1400" u="sng" dirty="0" err="1"/>
              <a:t>Kulturą</a:t>
            </a:r>
            <a:r>
              <a:rPr lang="en-US" sz="1400" u="sng" dirty="0"/>
              <a:t> </a:t>
            </a:r>
            <a:r>
              <a:rPr lang="en-US" sz="1400" u="sng" dirty="0" err="1"/>
              <a:t>Wizualną</a:t>
            </a:r>
            <a:r>
              <a:rPr lang="en-US" sz="1400" dirty="0"/>
              <a:t>: </a:t>
            </a:r>
            <a:r>
              <a:rPr lang="en-US" sz="1400" b="1" dirty="0"/>
              <a:t>Jakub </a:t>
            </a:r>
            <a:r>
              <a:rPr lang="en-US" sz="1400" b="1" dirty="0" err="1"/>
              <a:t>Dąbrowski</a:t>
            </a:r>
            <a:r>
              <a:rPr lang="en-US" sz="1400" b="1" dirty="0"/>
              <a:t>: </a:t>
            </a:r>
            <a:r>
              <a:rPr lang="en-US" sz="1400" u="sng" dirty="0">
                <a:solidFill>
                  <a:schemeClr val="hlink"/>
                </a:solidFill>
                <a:hlinkClick r:id="rId11"/>
              </a:rPr>
              <a:t>jakub.dabrowski@asp.waw.pl</a:t>
            </a:r>
            <a:r>
              <a:rPr lang="en-US" sz="1400" dirty="0"/>
              <a:t> </a:t>
            </a:r>
            <a:endParaRPr sz="1400" dirty="0"/>
          </a:p>
          <a:p>
            <a:pPr marL="514350" lvl="0" indent="-3460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endParaRPr sz="1400" dirty="0"/>
          </a:p>
        </p:txBody>
      </p:sp>
      <p:pic>
        <p:nvPicPr>
          <p:cNvPr id="290" name="Google Shape;290;p29" descr="LAYOUT do prezentacji-04.png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O Programie ERASMUS+</a:t>
            </a:r>
            <a:endParaRPr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323850" y="1341431"/>
            <a:ext cx="8640600" cy="5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 Erasmus+ 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wszedł w życie 1 stycznia 2014 roku</a:t>
            </a:r>
            <a:r>
              <a:rPr lang="en-US" sz="2000"/>
              <a:t>.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2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"/>
          <p:cNvSpPr/>
          <p:nvPr/>
        </p:nvSpPr>
        <p:spPr>
          <a:xfrm>
            <a:off x="5435600" y="2833687"/>
            <a:ext cx="576262" cy="1387475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338137" y="3444875"/>
            <a:ext cx="4954500" cy="6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WYJAZDY NA PRAKTYKI STUDENTÓW </a:t>
            </a:r>
            <a:b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I ABSOLWENTÓW (KRAJE PROGRAMU </a:t>
            </a:r>
            <a:b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I PARTNERSKIE)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338137" y="2728912"/>
            <a:ext cx="5673725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WYJAZDY NA STUDIA (KRAJE PROGRAMU </a:t>
            </a:r>
            <a:b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PARTNERSKIE)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6156325" y="2728912"/>
            <a:ext cx="2530475" cy="149225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Liczba miejsc ograniczona, zależna od środków finansowych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1181100" y="5013325"/>
            <a:ext cx="2532062" cy="149225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KAPITAŁ MOBILNOŚCI (łącznie studia </a:t>
            </a:r>
            <a:br>
              <a:rPr lang="en-US" sz="18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 praktyki)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"/>
          <p:cNvSpPr/>
          <p:nvPr/>
        </p:nvSpPr>
        <p:spPr>
          <a:xfrm rot="5400000">
            <a:off x="2159000" y="3960812"/>
            <a:ext cx="576262" cy="1385887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4140200" y="5065712"/>
            <a:ext cx="576262" cy="1387475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"/>
          <p:cNvSpPr/>
          <p:nvPr/>
        </p:nvSpPr>
        <p:spPr>
          <a:xfrm>
            <a:off x="4987925" y="5013325"/>
            <a:ext cx="3698875" cy="7207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Studia I stopnia, studia II stopnia – 12 miesięcy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"/>
          <p:cNvSpPr/>
          <p:nvPr/>
        </p:nvSpPr>
        <p:spPr>
          <a:xfrm>
            <a:off x="4987925" y="5789612"/>
            <a:ext cx="3698875" cy="71913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Studia jednolite – 24 miesiące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3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REKRUTACJA WEWNĘTRZNA</a:t>
            </a:r>
            <a:b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 − STUDIA</a:t>
            </a:r>
            <a:endParaRPr/>
          </a:p>
        </p:txBody>
      </p:sp>
      <p:pic>
        <p:nvPicPr>
          <p:cNvPr id="114" name="Google Shape;114;p43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43"/>
          <p:cNvSpPr/>
          <p:nvPr/>
        </p:nvSpPr>
        <p:spPr>
          <a:xfrm>
            <a:off x="107950" y="1700212"/>
            <a:ext cx="1666875" cy="24479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ZŁOŻENIE WNIOSKU </a:t>
            </a:r>
            <a:b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(SYSTEM AKADEMUS)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3"/>
          <p:cNvSpPr/>
          <p:nvPr/>
        </p:nvSpPr>
        <p:spPr>
          <a:xfrm>
            <a:off x="1846262" y="2262187"/>
            <a:ext cx="576262" cy="1363662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43"/>
          <p:cNvSpPr/>
          <p:nvPr/>
        </p:nvSpPr>
        <p:spPr>
          <a:xfrm>
            <a:off x="2484437" y="1700212"/>
            <a:ext cx="1665287" cy="24479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WYBÓR KANDYDATÓW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PRZEZ ZESPÓŁ KOORDYNATORÓW WYDZIAŁOWYCH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43"/>
          <p:cNvSpPr/>
          <p:nvPr/>
        </p:nvSpPr>
        <p:spPr>
          <a:xfrm>
            <a:off x="4294187" y="1558925"/>
            <a:ext cx="576262" cy="1365250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43"/>
          <p:cNvSpPr/>
          <p:nvPr/>
        </p:nvSpPr>
        <p:spPr>
          <a:xfrm>
            <a:off x="4941887" y="1631950"/>
            <a:ext cx="1666875" cy="121285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NOMINOWANIE KANDYDATÓW NA SEMESTR ZIMOWY </a:t>
            </a:r>
            <a:r>
              <a:rPr lang="en-US" sz="16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202</a:t>
            </a:r>
            <a:r>
              <a:rPr lang="pl-PL" sz="16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16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/202</a:t>
            </a:r>
            <a:r>
              <a:rPr lang="pl-PL" sz="16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sz="16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43"/>
          <p:cNvSpPr/>
          <p:nvPr/>
        </p:nvSpPr>
        <p:spPr>
          <a:xfrm>
            <a:off x="4294187" y="2924175"/>
            <a:ext cx="576262" cy="1365250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43"/>
          <p:cNvSpPr/>
          <p:nvPr/>
        </p:nvSpPr>
        <p:spPr>
          <a:xfrm>
            <a:off x="4941887" y="3000375"/>
            <a:ext cx="1666875" cy="121443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NOMINOWANIE KANDYDATÓW NA SEMESTR LETNI </a:t>
            </a:r>
            <a:r>
              <a:rPr lang="en-US" sz="16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202</a:t>
            </a:r>
            <a:r>
              <a:rPr lang="pl-PL" sz="16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16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/202</a:t>
            </a:r>
            <a:r>
              <a:rPr lang="pl-PL" sz="16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sz="16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43"/>
          <p:cNvSpPr/>
          <p:nvPr/>
        </p:nvSpPr>
        <p:spPr>
          <a:xfrm>
            <a:off x="6691312" y="1558925"/>
            <a:ext cx="576262" cy="1365250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43"/>
          <p:cNvSpPr/>
          <p:nvPr/>
        </p:nvSpPr>
        <p:spPr>
          <a:xfrm>
            <a:off x="7339012" y="1631950"/>
            <a:ext cx="1666875" cy="121285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DECYZJA SZKOŁY PARTNERSKIEJ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43"/>
          <p:cNvSpPr/>
          <p:nvPr/>
        </p:nvSpPr>
        <p:spPr>
          <a:xfrm>
            <a:off x="6691312" y="2924175"/>
            <a:ext cx="576262" cy="1365250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43"/>
          <p:cNvSpPr/>
          <p:nvPr/>
        </p:nvSpPr>
        <p:spPr>
          <a:xfrm>
            <a:off x="7339012" y="3000375"/>
            <a:ext cx="1666875" cy="121443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DECYZJA SZKOŁY PARTNERSKIEJ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43"/>
          <p:cNvSpPr/>
          <p:nvPr/>
        </p:nvSpPr>
        <p:spPr>
          <a:xfrm>
            <a:off x="107950" y="4437062"/>
            <a:ext cx="1666875" cy="57467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 </a:t>
            </a:r>
            <a:r>
              <a:rPr lang="en-US" sz="12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pl-PL" sz="12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6 marca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43"/>
          <p:cNvSpPr/>
          <p:nvPr/>
        </p:nvSpPr>
        <p:spPr>
          <a:xfrm>
            <a:off x="2484437" y="4437062"/>
            <a:ext cx="1666875" cy="57467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</a:t>
            </a:r>
            <a:r>
              <a:rPr lang="pl-PL" sz="12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24 </a:t>
            </a:r>
            <a:r>
              <a:rPr lang="pl-PL" sz="12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marca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43"/>
          <p:cNvSpPr/>
          <p:nvPr/>
        </p:nvSpPr>
        <p:spPr>
          <a:xfrm>
            <a:off x="4941887" y="4435475"/>
            <a:ext cx="1666875" cy="57626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Zgodnie z harmonogramem szkoły partnerskiej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43"/>
          <p:cNvSpPr/>
          <p:nvPr/>
        </p:nvSpPr>
        <p:spPr>
          <a:xfrm>
            <a:off x="7340600" y="4435475"/>
            <a:ext cx="1666875" cy="57626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Zgodnie z harmonogramem szkoły partnerskiej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43"/>
          <p:cNvSpPr/>
          <p:nvPr/>
        </p:nvSpPr>
        <p:spPr>
          <a:xfrm>
            <a:off x="4941887" y="5233987"/>
            <a:ext cx="1666875" cy="15081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Font typeface="Calibri"/>
              <a:buNone/>
            </a:pPr>
            <a:r>
              <a:rPr lang="en-US" sz="1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APLIKACJA !!! Student sam wysyła wymagane dokumenty  - CV, list motywacyjny, portfolio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4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APLIKOWANIE </a:t>
            </a:r>
            <a:endParaRPr/>
          </a:p>
        </p:txBody>
      </p:sp>
      <p:pic>
        <p:nvPicPr>
          <p:cNvPr id="136" name="Google Shape;136;p44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44"/>
          <p:cNvSpPr/>
          <p:nvPr/>
        </p:nvSpPr>
        <p:spPr>
          <a:xfrm>
            <a:off x="395287" y="1595437"/>
            <a:ext cx="8269287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ZGODNIE Z WYMOGAMI SZKOŁY PARTNERSKIEJ – NAJCZĘŚCIEJ POJAWIAJĄCE SIĘ DOKUMENTY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44"/>
          <p:cNvSpPr/>
          <p:nvPr/>
        </p:nvSpPr>
        <p:spPr>
          <a:xfrm>
            <a:off x="395287" y="2835041"/>
            <a:ext cx="2520950" cy="1824046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PORTFOLIO </a:t>
            </a:r>
            <a:b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(należy je aktualizować, nie koniecznie należy wysyłać to, które zostało zamieszczone w systemie Akademus – oczywiście w języku obcym) 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44"/>
          <p:cNvSpPr/>
          <p:nvPr/>
        </p:nvSpPr>
        <p:spPr>
          <a:xfrm>
            <a:off x="3270250" y="2835041"/>
            <a:ext cx="2519362" cy="1824046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CV, Motivation letter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44"/>
          <p:cNvSpPr/>
          <p:nvPr/>
        </p:nvSpPr>
        <p:spPr>
          <a:xfrm>
            <a:off x="6143625" y="2835041"/>
            <a:ext cx="2520950" cy="1824046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Nomination letter (nie zawsze, nominujemy zwykle online)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44"/>
          <p:cNvSpPr/>
          <p:nvPr/>
        </p:nvSpPr>
        <p:spPr>
          <a:xfrm>
            <a:off x="395287" y="4777053"/>
            <a:ext cx="2520950" cy="1824046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Dokumenty – paszport, ubezpieczenie dodatkowe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44"/>
          <p:cNvSpPr/>
          <p:nvPr/>
        </p:nvSpPr>
        <p:spPr>
          <a:xfrm>
            <a:off x="6143625" y="4777053"/>
            <a:ext cx="2520950" cy="1824046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Transcript of Records </a:t>
            </a:r>
            <a:b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(w j. angielskim, możliwość wydruku </a:t>
            </a:r>
            <a:br>
              <a:rPr lang="en-US" sz="18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 Akademus)</a:t>
            </a: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44"/>
          <p:cNvSpPr/>
          <p:nvPr/>
        </p:nvSpPr>
        <p:spPr>
          <a:xfrm>
            <a:off x="3269456" y="4777053"/>
            <a:ext cx="2520950" cy="1824046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Potwierdzenie znajomości języka, czasem test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WYJAZDY NA STUDIA </a:t>
            </a:r>
            <a:endParaRPr/>
          </a:p>
        </p:txBody>
      </p:sp>
      <p:pic>
        <p:nvPicPr>
          <p:cNvPr id="150" name="Google Shape;150;p5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5"/>
          <p:cNvSpPr/>
          <p:nvPr/>
        </p:nvSpPr>
        <p:spPr>
          <a:xfrm>
            <a:off x="395287" y="4005262"/>
            <a:ext cx="8424862" cy="15843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CZAS TRWANIA </a:t>
            </a: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MIN. 90 DNI (TRZY PEŁNE MIESIĄCE), UCZESTNIK KWALIFIKOWANY NA JEDEN SEMESTR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r>
              <a:rPr lang="en-US" sz="20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(MOŻLIWOŚĆ PRZEDŁUŻENIA ZA ZGODĄ WYDZIAŁU NA 1 MIESIĄC PRZED ZAKOŃCZENIEM SEMESTRU, pod warunkiem posiadania środków przez ASP)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5"/>
          <p:cNvSpPr/>
          <p:nvPr/>
        </p:nvSpPr>
        <p:spPr>
          <a:xfrm>
            <a:off x="395275" y="1284913"/>
            <a:ext cx="8424900" cy="25758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UCZESTNIK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1. CZYNNY STUDENT, NIE PRZEBYWAJĄCY NA URLOPIE ZDROWOTNYM, OKOLICZNOŚCIOWYM, NAUKOWYM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2. ŚREDNIA OCEN ZA POPRZEDNI ROK AK. MIN. 4,00 (jeśli Wydział nie postanowi inaczej)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3. RÓŻNE WYMOGI WYDZIAŁÓW CO DO ROKU STUDIÓW  ODBYWANIA MOBILNOŚCI ORAZ ZGÓD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5"/>
          <p:cNvSpPr/>
          <p:nvPr/>
        </p:nvSpPr>
        <p:spPr>
          <a:xfrm>
            <a:off x="395287" y="5732462"/>
            <a:ext cx="8424862" cy="999264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DOFINANSOWANIE </a:t>
            </a: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WYPŁACANE W 100% PRZED WYJAZDEM </a:t>
            </a:r>
            <a:r>
              <a:rPr lang="en-US" sz="20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(RÓWNIEŻ MOŻLIWOŚĆ ODBYCIA WYJAZDU Z 0-ROWYM DOFINANSOWANIEM)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UMOWA ERAMUS+</a:t>
            </a:r>
            <a:endParaRPr/>
          </a:p>
        </p:txBody>
      </p:sp>
      <p:pic>
        <p:nvPicPr>
          <p:cNvPr id="160" name="Google Shape;160;p9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9"/>
          <p:cNvSpPr/>
          <p:nvPr/>
        </p:nvSpPr>
        <p:spPr>
          <a:xfrm>
            <a:off x="395287" y="1595437"/>
            <a:ext cx="8424862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 jest potrzebne do zawarcia umowy w programie Erasmus+?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9"/>
          <p:cNvSpPr/>
          <p:nvPr/>
        </p:nvSpPr>
        <p:spPr>
          <a:xfrm>
            <a:off x="395287" y="3141662"/>
            <a:ext cx="1873250" cy="34559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Learning Agreement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9"/>
          <p:cNvSpPr/>
          <p:nvPr/>
        </p:nvSpPr>
        <p:spPr>
          <a:xfrm>
            <a:off x="2484437" y="3141662"/>
            <a:ext cx="1871662" cy="34559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Karta EKUZ, Ubezpie-czenie NNW i OC za granicą (np. ISIC, EURO26)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9"/>
          <p:cNvSpPr/>
          <p:nvPr/>
        </p:nvSpPr>
        <p:spPr>
          <a:xfrm>
            <a:off x="4643437" y="3141662"/>
            <a:ext cx="1871662" cy="34559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Konto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 </a:t>
            </a:r>
            <a:r>
              <a:rPr lang="en-US" sz="24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EUR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9"/>
          <p:cNvSpPr txBox="1"/>
          <p:nvPr/>
        </p:nvSpPr>
        <p:spPr>
          <a:xfrm>
            <a:off x="1439862" y="2616200"/>
            <a:ext cx="676275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UWAGA!!! FORMALNOŚCI 1 MIESIĄC PRZED WYJAZDEM!!!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9"/>
          <p:cNvSpPr/>
          <p:nvPr/>
        </p:nvSpPr>
        <p:spPr>
          <a:xfrm>
            <a:off x="6792912" y="3141662"/>
            <a:ext cx="1871662" cy="34559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Zalecana rejestracja w systemie Odyseusz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5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UMOWA ERAMUS+ c.d.</a:t>
            </a:r>
            <a:endParaRPr/>
          </a:p>
        </p:txBody>
      </p:sp>
      <p:pic>
        <p:nvPicPr>
          <p:cNvPr id="172" name="Google Shape;172;p45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45"/>
          <p:cNvSpPr/>
          <p:nvPr/>
        </p:nvSpPr>
        <p:spPr>
          <a:xfrm>
            <a:off x="395287" y="1595437"/>
            <a:ext cx="3960812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WSPARCIE JĘZYKOWE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45"/>
          <p:cNvSpPr/>
          <p:nvPr/>
        </p:nvSpPr>
        <p:spPr>
          <a:xfrm>
            <a:off x="395286" y="3141662"/>
            <a:ext cx="1910031" cy="34559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Test językowy przed mobilnością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45"/>
          <p:cNvSpPr/>
          <p:nvPr/>
        </p:nvSpPr>
        <p:spPr>
          <a:xfrm>
            <a:off x="2484437" y="3141662"/>
            <a:ext cx="1871662" cy="34559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OLS </a:t>
            </a:r>
            <a:b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Kurs językowy online (możliwość kursu językowego kraju mobilności)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45"/>
          <p:cNvSpPr/>
          <p:nvPr/>
        </p:nvSpPr>
        <p:spPr>
          <a:xfrm>
            <a:off x="4535219" y="3141662"/>
            <a:ext cx="1979880" cy="34559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Obowiązko-wy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raport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 </a:t>
            </a:r>
            <a:r>
              <a:rPr lang="en-US" sz="2400" b="1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mobilności</a:t>
            </a: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(online)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45"/>
          <p:cNvSpPr/>
          <p:nvPr/>
        </p:nvSpPr>
        <p:spPr>
          <a:xfrm>
            <a:off x="6694219" y="3141662"/>
            <a:ext cx="2127809" cy="34559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Obowiązko-</a:t>
            </a:r>
            <a:b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wy raport o uznawalności (uczestnicy wybierani losowo)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45"/>
          <p:cNvSpPr/>
          <p:nvPr/>
        </p:nvSpPr>
        <p:spPr>
          <a:xfrm>
            <a:off x="4637087" y="1595437"/>
            <a:ext cx="3960812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RAPORTY UCZESTNIKA PROJEKTU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6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UMOWA ERAMUS+ c.d.</a:t>
            </a:r>
            <a:endParaRPr/>
          </a:p>
        </p:txBody>
      </p:sp>
      <p:pic>
        <p:nvPicPr>
          <p:cNvPr id="184" name="Google Shape;184;p46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6"/>
          <p:cNvSpPr/>
          <p:nvPr/>
        </p:nvSpPr>
        <p:spPr>
          <a:xfrm>
            <a:off x="395287" y="1595437"/>
            <a:ext cx="8269287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OBOWIĄZKOWE DOKUMENTY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46"/>
          <p:cNvSpPr/>
          <p:nvPr/>
        </p:nvSpPr>
        <p:spPr>
          <a:xfrm>
            <a:off x="395287" y="3789362"/>
            <a:ext cx="2520950" cy="28082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Learning Agreement (Before mobility), umowa podpisywana w Biurze Erasmus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46"/>
          <p:cNvSpPr/>
          <p:nvPr/>
        </p:nvSpPr>
        <p:spPr>
          <a:xfrm>
            <a:off x="395287" y="2747962"/>
            <a:ext cx="2520950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Przed mobilnością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46"/>
          <p:cNvSpPr/>
          <p:nvPr/>
        </p:nvSpPr>
        <p:spPr>
          <a:xfrm>
            <a:off x="3270250" y="2747962"/>
            <a:ext cx="2519362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 trakcie mobilności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46"/>
          <p:cNvSpPr/>
          <p:nvPr/>
        </p:nvSpPr>
        <p:spPr>
          <a:xfrm>
            <a:off x="6143625" y="2747962"/>
            <a:ext cx="2520950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 zakończeniu mobilności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46"/>
          <p:cNvSpPr/>
          <p:nvPr/>
        </p:nvSpPr>
        <p:spPr>
          <a:xfrm>
            <a:off x="3270250" y="3789362"/>
            <a:ext cx="2519362" cy="28082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Learning Agreement (During mobility) – </a:t>
            </a:r>
            <a:b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bardzo ważne zatwierdzenie zmian modułów/</a:t>
            </a:r>
            <a:br>
              <a:rPr lang="en-US" sz="1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przedmiotów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46"/>
          <p:cNvSpPr/>
          <p:nvPr/>
        </p:nvSpPr>
        <p:spPr>
          <a:xfrm>
            <a:off x="6162675" y="3789362"/>
            <a:ext cx="2520950" cy="28082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r>
              <a:rPr lang="en-US" sz="20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Transcript of Records (After mobility), zaświadczenie potwierdzające okres trwania mobilności – </a:t>
            </a:r>
            <a:br>
              <a:rPr lang="en-US" sz="20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bardzo ważna zgodność z umową (do 5 dni), jeśli nie – konsekwencje finansowe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7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UMOWA ERAMUS+ c.d.</a:t>
            </a:r>
            <a:endParaRPr/>
          </a:p>
        </p:txBody>
      </p:sp>
      <p:pic>
        <p:nvPicPr>
          <p:cNvPr id="197" name="Google Shape;197;p47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47"/>
          <p:cNvSpPr/>
          <p:nvPr/>
        </p:nvSpPr>
        <p:spPr>
          <a:xfrm>
            <a:off x="395287" y="1595437"/>
            <a:ext cx="8269287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LEARNING AGREEMENT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47"/>
          <p:cNvSpPr/>
          <p:nvPr/>
        </p:nvSpPr>
        <p:spPr>
          <a:xfrm>
            <a:off x="395287" y="3723321"/>
            <a:ext cx="2520950" cy="2452686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System OLA* (online LA) instrukcja na stronie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https://erasmus.asp.waw.pl/wyjazdy-na-studia/ 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47"/>
          <p:cNvSpPr/>
          <p:nvPr/>
        </p:nvSpPr>
        <p:spPr>
          <a:xfrm>
            <a:off x="395287" y="2747962"/>
            <a:ext cx="2520950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Przed mobilnością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47"/>
          <p:cNvSpPr/>
          <p:nvPr/>
        </p:nvSpPr>
        <p:spPr>
          <a:xfrm>
            <a:off x="3270250" y="2747962"/>
            <a:ext cx="2519362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 trakcie mobilności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47"/>
          <p:cNvSpPr/>
          <p:nvPr/>
        </p:nvSpPr>
        <p:spPr>
          <a:xfrm>
            <a:off x="6143625" y="2747962"/>
            <a:ext cx="2520950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 zakończeniu mobilności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47"/>
          <p:cNvSpPr/>
          <p:nvPr/>
        </p:nvSpPr>
        <p:spPr>
          <a:xfrm>
            <a:off x="3268662" y="3723321"/>
            <a:ext cx="2520950" cy="2452686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System OLA (online LA)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47"/>
          <p:cNvSpPr/>
          <p:nvPr/>
        </p:nvSpPr>
        <p:spPr>
          <a:xfrm>
            <a:off x="6142037" y="3723321"/>
            <a:ext cx="2520950" cy="2452686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System OLA – dokumenty wystawia szkoła partnerska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47"/>
          <p:cNvSpPr/>
          <p:nvPr/>
        </p:nvSpPr>
        <p:spPr>
          <a:xfrm>
            <a:off x="395287" y="6388647"/>
            <a:ext cx="8291512" cy="177801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10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* W przypadku, gdy szkoła partnerska nie korzysta z systemu i wyraźnie wskazuje inne rozwiązanie, należy postępować zgodnie z jej instrukcjami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rasmus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1001</Words>
  <Application>Microsoft Office PowerPoint</Application>
  <PresentationFormat>Pokaz na ekranie (4:3)</PresentationFormat>
  <Paragraphs>153</Paragraphs>
  <Slides>17</Slides>
  <Notes>17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Arial</vt:lpstr>
      <vt:lpstr>Arial Rounded</vt:lpstr>
      <vt:lpstr>Calibri</vt:lpstr>
      <vt:lpstr>Erasmus</vt:lpstr>
      <vt:lpstr> </vt:lpstr>
      <vt:lpstr>O Programie ERASMUS+</vt:lpstr>
      <vt:lpstr>REKRUTACJA WEWNĘTRZNA  − STUDIA</vt:lpstr>
      <vt:lpstr>APLIKOWANIE </vt:lpstr>
      <vt:lpstr>WYJAZDY NA STUDIA </vt:lpstr>
      <vt:lpstr>UMOWA ERAMUS+</vt:lpstr>
      <vt:lpstr>UMOWA ERAMUS+ c.d.</vt:lpstr>
      <vt:lpstr>UMOWA ERAMUS+ c.d.</vt:lpstr>
      <vt:lpstr>UMOWA ERAMUS+ c.d.</vt:lpstr>
      <vt:lpstr>SIŁA WYŻSZA ORAZ SYTUACJA  ZWIĄZANA Z PANDEMIĄ</vt:lpstr>
      <vt:lpstr>MIESIĘCZNE STAWKI  DOFINANSOWANIA</vt:lpstr>
      <vt:lpstr>MOŻLIWOŚĆ DOFINANSOWANIA</vt:lpstr>
      <vt:lpstr>REKRUTACJA − PRAKTYKI</vt:lpstr>
      <vt:lpstr>WYJAZDY NA PRAKTYKI </vt:lpstr>
      <vt:lpstr>STAWKI DOFINANSOWANIA</vt:lpstr>
      <vt:lpstr>STAWKI DOFINANSOWANIA “GREEN TRAVEL”</vt:lpstr>
      <vt:lpstr>Informacje kontaktowe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Wspolny</dc:creator>
  <cp:lastModifiedBy>Paula Gowin</cp:lastModifiedBy>
  <cp:revision>7</cp:revision>
  <dcterms:created xsi:type="dcterms:W3CDTF">2010-03-14T11:52:32Z</dcterms:created>
  <dcterms:modified xsi:type="dcterms:W3CDTF">2023-03-03T10:06:36Z</dcterms:modified>
</cp:coreProperties>
</file>