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70">
          <p15:clr>
            <a:srgbClr val="000000"/>
          </p15:clr>
        </p15:guide>
        <p15:guide id="2" pos="2925">
          <p15:clr>
            <a:srgbClr val="000000"/>
          </p15:clr>
        </p15:guide>
        <p15:guide id="3" orient="horz" pos="3294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000000"/>
          </p15:clr>
        </p15:guide>
        <p15:guide id="2" pos="2121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9" roundtripDataSignature="AMtx7mhBzu9MBBBadPqWdptb3hgqrT3t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486" y="60"/>
      </p:cViewPr>
      <p:guideLst>
        <p:guide orient="horz" pos="1570"/>
        <p:guide pos="2925"/>
        <p:guide orient="horz" pos="329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2" y="0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7762" y="1233487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1012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2" y="9371012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43810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14762" y="9371012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8827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44775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1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8" name="Google Shape;20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8883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2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9917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0429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549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9988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9200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7264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0567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3216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7123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:notes"/>
          <p:cNvSpPr txBox="1">
            <a:spLocks noGrp="1"/>
          </p:cNvSpPr>
          <p:nvPr>
            <p:ph type="body" idx="1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3928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tytus.sawicki@asp.waw.pl" TargetMode="External"/><Relationship Id="rId13" Type="http://schemas.openxmlformats.org/officeDocument/2006/relationships/hyperlink" Target="mailto:jakub.dabrowski@asp.waw.pl" TargetMode="External"/><Relationship Id="rId3" Type="http://schemas.openxmlformats.org/officeDocument/2006/relationships/hyperlink" Target="mailto:erasmus@asp.waw.pl" TargetMode="External"/><Relationship Id="rId7" Type="http://schemas.openxmlformats.org/officeDocument/2006/relationships/hyperlink" Target="mailto:anna.siekierska@asp.waw.pl" TargetMode="External"/><Relationship Id="rId12" Type="http://schemas.openxmlformats.org/officeDocument/2006/relationships/hyperlink" Target="mailto:jedrzej.skajster@asp.waw.p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tylda.tracewska@asp.waw.pl" TargetMode="External"/><Relationship Id="rId11" Type="http://schemas.openxmlformats.org/officeDocument/2006/relationships/hyperlink" Target="mailto:ewa.bobrowska@asp.waw.pl" TargetMode="External"/><Relationship Id="rId5" Type="http://schemas.openxmlformats.org/officeDocument/2006/relationships/hyperlink" Target="mailto:mateusz.dabrowski@asp.waw.pl" TargetMode="External"/><Relationship Id="rId10" Type="http://schemas.openxmlformats.org/officeDocument/2006/relationships/hyperlink" Target="mailto:michal.stefanowski@asp.waw.pl" TargetMode="External"/><Relationship Id="rId4" Type="http://schemas.openxmlformats.org/officeDocument/2006/relationships/hyperlink" Target="mailto:erasmus.outgoing@asp.waw.pl" TargetMode="External"/><Relationship Id="rId9" Type="http://schemas.openxmlformats.org/officeDocument/2006/relationships/hyperlink" Target="mailto:zuzanna.sadowa@asp.waw.pl" TargetMode="External"/><Relationship Id="rId1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571500" y="1285875"/>
            <a:ext cx="78867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684212" y="549275"/>
            <a:ext cx="7829550" cy="5300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800"/>
              <a:buNone/>
            </a:pPr>
            <a:r>
              <a:rPr lang="en-US" sz="2800" b="0" i="0" u="none" dirty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800" b="0" i="0" u="none" dirty="0">
              <a:solidFill>
                <a:srgbClr val="D55C2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7C80"/>
              </a:buClr>
              <a:buSzPts val="3600"/>
              <a:buNone/>
            </a:pPr>
            <a:r>
              <a:rPr lang="en-US" sz="3600" b="1" i="0" u="none" dirty="0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ZASADY UDZIAŁU STUDENTÓW </a:t>
            </a:r>
            <a:br>
              <a:rPr lang="en-US" sz="3600" b="1" i="0" u="none" dirty="0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</a:br>
            <a:r>
              <a:rPr lang="en-US" sz="3600" b="1" i="0" u="none" dirty="0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AKADEMII SZTUK PIĘKNYCH </a:t>
            </a:r>
            <a:r>
              <a:rPr lang="pl-PL" sz="3600" b="1" i="0" u="none" dirty="0" smtClean="0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</a:t>
            </a:r>
            <a:r>
              <a:rPr lang="en-US" sz="3600" b="1" i="0" u="none" dirty="0" smtClean="0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W </a:t>
            </a:r>
            <a:r>
              <a:rPr lang="en-US" sz="3600" b="1" i="0" u="none" dirty="0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WARSZAWIE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7C80"/>
              </a:buClr>
              <a:buSzPts val="3600"/>
              <a:buNone/>
            </a:pPr>
            <a:r>
              <a:rPr lang="en-US" sz="3600" b="1" i="0" u="none" dirty="0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W PROGRAMIE ERASMUS +</a:t>
            </a:r>
            <a:br>
              <a:rPr lang="en-US" sz="3600" b="1" i="0" u="none" dirty="0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</a:br>
            <a:r>
              <a:rPr lang="en-US" sz="3600" b="1" i="0" u="none" dirty="0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W ROKU AKADEMICKIM </a:t>
            </a:r>
            <a:r>
              <a:rPr lang="en-US" sz="3600" b="1" i="0" u="none" dirty="0" smtClean="0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20</a:t>
            </a:r>
            <a:r>
              <a:rPr lang="en-US" sz="3600" b="1" dirty="0" smtClean="0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2</a:t>
            </a:r>
            <a:r>
              <a:rPr lang="pl-PL" sz="3600" b="1" dirty="0" smtClean="0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1</a:t>
            </a:r>
            <a:r>
              <a:rPr lang="en-US" sz="3600" b="1" i="0" u="none" dirty="0" smtClean="0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/202</a:t>
            </a:r>
            <a:r>
              <a:rPr lang="pl-PL" sz="3600" b="1" i="0" u="none" dirty="0" smtClean="0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2</a:t>
            </a:r>
            <a:endParaRPr dirty="0"/>
          </a:p>
        </p:txBody>
      </p:sp>
      <p:pic>
        <p:nvPicPr>
          <p:cNvPr id="91" name="Google Shape;91;p1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00337" y="5305425"/>
            <a:ext cx="4016375" cy="108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0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UMOWA ERAMUS+</a:t>
            </a:r>
            <a:endParaRPr/>
          </a:p>
        </p:txBody>
      </p:sp>
      <p:pic>
        <p:nvPicPr>
          <p:cNvPr id="199" name="Google Shape;199;p10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10"/>
          <p:cNvSpPr/>
          <p:nvPr/>
        </p:nvSpPr>
        <p:spPr>
          <a:xfrm>
            <a:off x="395287" y="1595437"/>
            <a:ext cx="8424862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 jest potrzebne do zawarcia umowy w programie Erasmus+?</a:t>
            </a:r>
            <a:endParaRPr/>
          </a:p>
        </p:txBody>
      </p:sp>
      <p:sp>
        <p:nvSpPr>
          <p:cNvPr id="201" name="Google Shape;201;p10"/>
          <p:cNvSpPr/>
          <p:nvPr/>
        </p:nvSpPr>
        <p:spPr>
          <a:xfrm>
            <a:off x="395287" y="3141662"/>
            <a:ext cx="1873250" cy="34559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Learning Agreement/Training Agreement</a:t>
            </a:r>
            <a:endParaRPr/>
          </a:p>
        </p:txBody>
      </p:sp>
      <p:sp>
        <p:nvSpPr>
          <p:cNvPr id="202" name="Google Shape;202;p10"/>
          <p:cNvSpPr/>
          <p:nvPr/>
        </p:nvSpPr>
        <p:spPr>
          <a:xfrm>
            <a:off x="2484437" y="3141662"/>
            <a:ext cx="1871662" cy="34559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Karta EKUZ, Ubezpie-czenie NNW i OC za granicą (np. ISIC)</a:t>
            </a:r>
            <a:endParaRPr/>
          </a:p>
        </p:txBody>
      </p:sp>
      <p:sp>
        <p:nvSpPr>
          <p:cNvPr id="203" name="Google Shape;203;p10"/>
          <p:cNvSpPr/>
          <p:nvPr/>
        </p:nvSpPr>
        <p:spPr>
          <a:xfrm>
            <a:off x="4643437" y="3141662"/>
            <a:ext cx="1871662" cy="34559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Konto w EUR (najlepiej)</a:t>
            </a:r>
            <a:endParaRPr/>
          </a:p>
        </p:txBody>
      </p:sp>
      <p:sp>
        <p:nvSpPr>
          <p:cNvPr id="204" name="Google Shape;204;p10"/>
          <p:cNvSpPr txBox="1"/>
          <p:nvPr/>
        </p:nvSpPr>
        <p:spPr>
          <a:xfrm>
            <a:off x="1439862" y="2616200"/>
            <a:ext cx="676275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UWAGA!!! FORMALNOŚCI 1 MIESIĄC PRZED WYJAZDEM!!!</a:t>
            </a:r>
            <a:endParaRPr/>
          </a:p>
        </p:txBody>
      </p:sp>
      <p:sp>
        <p:nvSpPr>
          <p:cNvPr id="205" name="Google Shape;205;p10"/>
          <p:cNvSpPr/>
          <p:nvPr/>
        </p:nvSpPr>
        <p:spPr>
          <a:xfrm>
            <a:off x="6792912" y="3141662"/>
            <a:ext cx="1871662" cy="34559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Zalecana rejestracja w systemie Odyseusz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1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UMOWA ERAMUS+ c.d.</a:t>
            </a:r>
            <a:endParaRPr/>
          </a:p>
        </p:txBody>
      </p:sp>
      <p:pic>
        <p:nvPicPr>
          <p:cNvPr id="211" name="Google Shape;211;p11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11"/>
          <p:cNvSpPr/>
          <p:nvPr/>
        </p:nvSpPr>
        <p:spPr>
          <a:xfrm>
            <a:off x="395287" y="1595437"/>
            <a:ext cx="3960812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WSPARCIE JĘZYKOWE</a:t>
            </a:r>
            <a:endParaRPr/>
          </a:p>
        </p:txBody>
      </p:sp>
      <p:sp>
        <p:nvSpPr>
          <p:cNvPr id="213" name="Google Shape;213;p11"/>
          <p:cNvSpPr/>
          <p:nvPr/>
        </p:nvSpPr>
        <p:spPr>
          <a:xfrm>
            <a:off x="395286" y="3141662"/>
            <a:ext cx="1910031" cy="34559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OLS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Test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językowy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przed</a:t>
            </a:r>
            <a:r>
              <a:rPr lang="pl-PL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mobilności</a:t>
            </a:r>
            <a:r>
              <a:rPr lang="pl-PL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ą</a:t>
            </a:r>
            <a:r>
              <a:rPr lang="en-US" sz="24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214" name="Google Shape;214;p11"/>
          <p:cNvSpPr/>
          <p:nvPr/>
        </p:nvSpPr>
        <p:spPr>
          <a:xfrm>
            <a:off x="2484437" y="3141662"/>
            <a:ext cx="1871662" cy="34559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OLS </a:t>
            </a:r>
            <a:b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Kurs językowy online (możliwość kursu językowego kraju mobilności)</a:t>
            </a:r>
            <a:endParaRPr/>
          </a:p>
        </p:txBody>
      </p:sp>
      <p:sp>
        <p:nvSpPr>
          <p:cNvPr id="215" name="Google Shape;215;p11"/>
          <p:cNvSpPr/>
          <p:nvPr/>
        </p:nvSpPr>
        <p:spPr>
          <a:xfrm>
            <a:off x="4643437" y="3141662"/>
            <a:ext cx="1871662" cy="34559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Obowiąz-kowy raport z mobilności</a:t>
            </a:r>
            <a:endParaRPr/>
          </a:p>
        </p:txBody>
      </p:sp>
      <p:sp>
        <p:nvSpPr>
          <p:cNvPr id="216" name="Google Shape;216;p11"/>
          <p:cNvSpPr/>
          <p:nvPr/>
        </p:nvSpPr>
        <p:spPr>
          <a:xfrm>
            <a:off x="6792912" y="3141662"/>
            <a:ext cx="1871662" cy="34559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Obowiąz-kowy raport o uznawalności (uczestnicy wybierani losowo)</a:t>
            </a:r>
            <a:endParaRPr/>
          </a:p>
        </p:txBody>
      </p:sp>
      <p:sp>
        <p:nvSpPr>
          <p:cNvPr id="217" name="Google Shape;217;p11"/>
          <p:cNvSpPr/>
          <p:nvPr/>
        </p:nvSpPr>
        <p:spPr>
          <a:xfrm>
            <a:off x="4637087" y="1595437"/>
            <a:ext cx="3960812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RAPORTY UCZESTNIKA PROJEKTU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2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UMOWA ERAMUS+ c.d.</a:t>
            </a:r>
            <a:endParaRPr/>
          </a:p>
        </p:txBody>
      </p:sp>
      <p:pic>
        <p:nvPicPr>
          <p:cNvPr id="223" name="Google Shape;223;p12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2"/>
          <p:cNvSpPr/>
          <p:nvPr/>
        </p:nvSpPr>
        <p:spPr>
          <a:xfrm>
            <a:off x="395287" y="1595437"/>
            <a:ext cx="8269287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OBOWIĄZKOWE DOKUMENTY</a:t>
            </a:r>
            <a:endParaRPr/>
          </a:p>
        </p:txBody>
      </p:sp>
      <p:sp>
        <p:nvSpPr>
          <p:cNvPr id="225" name="Google Shape;225;p12"/>
          <p:cNvSpPr/>
          <p:nvPr/>
        </p:nvSpPr>
        <p:spPr>
          <a:xfrm>
            <a:off x="395287" y="3789362"/>
            <a:ext cx="2520950" cy="28082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Learning Agreement (Before mobility), umowa podpisywana w Biurze Erasmus</a:t>
            </a:r>
            <a:endParaRPr/>
          </a:p>
        </p:txBody>
      </p:sp>
      <p:sp>
        <p:nvSpPr>
          <p:cNvPr id="226" name="Google Shape;226;p12"/>
          <p:cNvSpPr/>
          <p:nvPr/>
        </p:nvSpPr>
        <p:spPr>
          <a:xfrm>
            <a:off x="395287" y="2747962"/>
            <a:ext cx="2520950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Przed mobilnością</a:t>
            </a:r>
            <a:endParaRPr/>
          </a:p>
        </p:txBody>
      </p:sp>
      <p:sp>
        <p:nvSpPr>
          <p:cNvPr id="227" name="Google Shape;227;p12"/>
          <p:cNvSpPr/>
          <p:nvPr/>
        </p:nvSpPr>
        <p:spPr>
          <a:xfrm>
            <a:off x="3270250" y="2747962"/>
            <a:ext cx="2519362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 trakcie mobilności </a:t>
            </a:r>
            <a:endParaRPr/>
          </a:p>
        </p:txBody>
      </p:sp>
      <p:sp>
        <p:nvSpPr>
          <p:cNvPr id="228" name="Google Shape;228;p12"/>
          <p:cNvSpPr/>
          <p:nvPr/>
        </p:nvSpPr>
        <p:spPr>
          <a:xfrm>
            <a:off x="6143625" y="2747962"/>
            <a:ext cx="2520950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 zakończeniu mobilności</a:t>
            </a:r>
            <a:endParaRPr/>
          </a:p>
        </p:txBody>
      </p:sp>
      <p:sp>
        <p:nvSpPr>
          <p:cNvPr id="229" name="Google Shape;229;p12"/>
          <p:cNvSpPr/>
          <p:nvPr/>
        </p:nvSpPr>
        <p:spPr>
          <a:xfrm>
            <a:off x="3270250" y="3789362"/>
            <a:ext cx="2519362" cy="28082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Learning Agreement (During mobility) – </a:t>
            </a:r>
            <a:b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bardzo ważne zatwierdzenie zmian modułów/</a:t>
            </a:r>
            <a:br>
              <a:rPr lang="en-US" sz="18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przedmiotów</a:t>
            </a:r>
            <a:endParaRPr/>
          </a:p>
        </p:txBody>
      </p:sp>
      <p:sp>
        <p:nvSpPr>
          <p:cNvPr id="230" name="Google Shape;230;p12"/>
          <p:cNvSpPr/>
          <p:nvPr/>
        </p:nvSpPr>
        <p:spPr>
          <a:xfrm>
            <a:off x="6162675" y="3789362"/>
            <a:ext cx="2520950" cy="28082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lang="en-US" sz="20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Transcript of Records (After mobility), zaświadczenie potwierdzające okres trwania mobilności – </a:t>
            </a:r>
            <a:br>
              <a:rPr lang="en-US" sz="20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bardzo ważna zgodność z umową (do 5 dni), jeśli nie – konsekwencje finansowe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Calibri"/>
              <a:buNone/>
            </a:pPr>
            <a:r>
              <a:rPr lang="en-US" sz="2000" b="1" i="0" u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Informacje kontaktowe</a:t>
            </a:r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body" idx="1"/>
          </p:nvPr>
        </p:nvSpPr>
        <p:spPr>
          <a:xfrm>
            <a:off x="468312" y="162877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Biuro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Programu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Erasmus/Erasmus+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Wybrzeże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Kościuszkowskie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37/39</a:t>
            </a:r>
            <a:endParaRPr lang="pl-PL" dirty="0"/>
          </a:p>
          <a:p>
            <a:pPr marL="342900">
              <a:spcBef>
                <a:spcPts val="280"/>
              </a:spcBef>
              <a:buSzPts val="1400"/>
              <a:buNone/>
            </a:pPr>
            <a:r>
              <a:rPr lang="pl-PL" sz="1400" b="1" dirty="0"/>
              <a:t>Sala 1.14</a:t>
            </a:r>
            <a:endParaRPr sz="1400" b="1" dirty="0"/>
          </a:p>
          <a:p>
            <a:pPr marL="342900" marR="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erasmus@asp.waw.pl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Agnieszka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Kołodziej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erasmus.outgoing@asp.waw.pl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Paula Gowin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Koordynatorzy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Wydziałowi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4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Wydział</a:t>
            </a:r>
            <a:r>
              <a:rPr lang="en-US" sz="14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Grafiki</a:t>
            </a:r>
            <a:r>
              <a:rPr lang="en-US" sz="1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Mateusz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Dąbrowski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4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mateusz.dabrowski@asp.waw.pl</a:t>
            </a:r>
            <a:r>
              <a:rPr lang="en-US" sz="1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Wydział</a:t>
            </a:r>
            <a:r>
              <a:rPr lang="en-US" sz="14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Malarstwa</a:t>
            </a:r>
            <a:r>
              <a:rPr lang="en-US" sz="1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400" b="1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</a:t>
            </a:r>
            <a:r>
              <a:rPr lang="pl-PL" sz="1400" b="1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tylda Tracewska</a:t>
            </a:r>
            <a:r>
              <a:rPr lang="en-US" sz="14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400" b="0" i="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ma</a:t>
            </a:r>
            <a:r>
              <a:rPr lang="pl-PL" sz="1400" b="0" i="0" u="sng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tylda.tracewska</a:t>
            </a:r>
            <a:r>
              <a:rPr lang="en-US" sz="1400" b="0" i="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@asp.waw.pl</a:t>
            </a:r>
            <a:r>
              <a:rPr lang="en-US" sz="14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342900">
              <a:spcBef>
                <a:spcPts val="280"/>
              </a:spcBef>
              <a:buSzPts val="1400"/>
            </a:pP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Wydział</a:t>
            </a:r>
            <a:r>
              <a:rPr lang="en-US" sz="14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Rzeźby</a:t>
            </a:r>
            <a:r>
              <a:rPr lang="en-US" sz="1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lang="en-US" sz="1400" b="1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pl-PL" sz="1400" b="1" i="0" u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nna</a:t>
            </a:r>
            <a:r>
              <a:rPr lang="pl-PL" sz="1400" b="1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Siekierska: </a:t>
            </a:r>
            <a:r>
              <a:rPr lang="pl-PL" sz="1400" u="sng" dirty="0" err="1" smtClean="0">
                <a:hlinkClick r:id="rId7"/>
              </a:rPr>
              <a:t>anna.siekierska</a:t>
            </a:r>
            <a:r>
              <a:rPr lang="pl-PL" sz="1400" u="sng" dirty="0" smtClean="0">
                <a:hlinkClick r:id="rId7"/>
              </a:rPr>
              <a:t>@</a:t>
            </a:r>
            <a:r>
              <a:rPr lang="en-US" sz="1400" u="sng" dirty="0" smtClean="0">
                <a:hlinkClick r:id="rId7"/>
              </a:rPr>
              <a:t>asp.waw.pl</a:t>
            </a:r>
            <a:endParaRPr lang="pl-PL" sz="1400" b="1" i="0" u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sng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Wydział</a:t>
            </a:r>
            <a:r>
              <a:rPr lang="en-US" sz="1400" b="0" i="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Konserwacji</a:t>
            </a:r>
            <a:r>
              <a:rPr lang="en-US" sz="14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Tytus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Sawicki</a:t>
            </a:r>
            <a:r>
              <a:rPr lang="en-US" sz="1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4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tytus.sawicki@asp.waw.pl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Wydział</a:t>
            </a:r>
            <a:r>
              <a:rPr lang="en-US" sz="14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Architektury</a:t>
            </a:r>
            <a:r>
              <a:rPr lang="en-US" sz="14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Wnętrz</a:t>
            </a:r>
            <a:r>
              <a:rPr lang="en-US" sz="1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Zuzanna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Sadowa</a:t>
            </a:r>
            <a:r>
              <a:rPr lang="en-US" sz="1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4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zuzanna.sadowa@asp.waw.pl</a:t>
            </a:r>
            <a:r>
              <a:rPr lang="en-US" sz="1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Wydział</a:t>
            </a:r>
            <a:r>
              <a:rPr lang="en-US" sz="14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Wzornictwa</a:t>
            </a:r>
            <a:r>
              <a:rPr lang="en-US" sz="1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Michał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Stefanowski</a:t>
            </a:r>
            <a:r>
              <a:rPr lang="en-US" sz="1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4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michal.stefanowski@asp.waw.pl</a:t>
            </a:r>
            <a:r>
              <a:rPr lang="en-US" sz="1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Wydział</a:t>
            </a:r>
            <a:r>
              <a:rPr lang="en-US" sz="14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Sztuki</a:t>
            </a:r>
            <a:r>
              <a:rPr lang="en-US" sz="14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Mediów</a:t>
            </a:r>
            <a:r>
              <a:rPr lang="en-US" sz="1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pl-PL" sz="1400" b="1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Ewa Bobrowska</a:t>
            </a:r>
            <a:r>
              <a:rPr lang="en-US" sz="14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400" b="0" i="0" u="sng" dirty="0" smtClean="0">
                <a:solidFill>
                  <a:schemeClr val="dk1"/>
                </a:solidFill>
                <a:sym typeface="Calibri"/>
                <a:hlinkClick r:id="rId11"/>
              </a:rPr>
              <a:t>e</a:t>
            </a:r>
            <a:r>
              <a:rPr lang="pl-PL" sz="1400" b="0" i="0" u="sng" dirty="0" smtClean="0">
                <a:solidFill>
                  <a:schemeClr val="dk1"/>
                </a:solidFill>
                <a:sym typeface="Calibri"/>
                <a:hlinkClick r:id="rId11"/>
              </a:rPr>
              <a:t>w</a:t>
            </a:r>
            <a:r>
              <a:rPr lang="en-US" sz="1400" b="0" i="0" u="sng" dirty="0" smtClean="0">
                <a:solidFill>
                  <a:schemeClr val="dk1"/>
                </a:solidFill>
                <a:sym typeface="Calibri"/>
                <a:hlinkClick r:id="rId11"/>
              </a:rPr>
              <a:t>a.</a:t>
            </a:r>
            <a:r>
              <a:rPr lang="pl-PL" sz="1400" u="sng" dirty="0">
                <a:hlinkClick r:id="rId11"/>
              </a:rPr>
              <a:t>b</a:t>
            </a:r>
            <a:r>
              <a:rPr lang="pl-PL" sz="1400" b="0" i="0" u="sng" dirty="0" smtClean="0">
                <a:solidFill>
                  <a:schemeClr val="dk1"/>
                </a:solidFill>
                <a:sym typeface="Calibri"/>
                <a:hlinkClick r:id="rId11"/>
              </a:rPr>
              <a:t>obrowska</a:t>
            </a:r>
            <a:r>
              <a:rPr lang="en-US" sz="1400" b="0" i="0" u="sng" dirty="0" smtClean="0">
                <a:solidFill>
                  <a:schemeClr val="dk1"/>
                </a:solidFill>
                <a:sym typeface="Calibri"/>
                <a:hlinkClick r:id="rId11"/>
              </a:rPr>
              <a:t>@asp.waw.pl</a:t>
            </a:r>
            <a:r>
              <a:rPr lang="en-US" sz="14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342900" lvl="0">
              <a:spcBef>
                <a:spcPts val="280"/>
              </a:spcBef>
              <a:buSzPts val="1400"/>
            </a:pP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Wydział</a:t>
            </a:r>
            <a:r>
              <a:rPr lang="en-US" sz="14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Scenografii</a:t>
            </a:r>
            <a:r>
              <a:rPr lang="en-US" sz="1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400" b="1" i="0" u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Jędrzej</a:t>
            </a:r>
            <a:r>
              <a:rPr lang="en-US" sz="1400" b="1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Skajster</a:t>
            </a:r>
            <a:r>
              <a:rPr lang="en-US" sz="1400" b="1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pl-PL" sz="1400" u="sng" dirty="0" err="1" smtClean="0">
                <a:hlinkClick r:id="rId12"/>
              </a:rPr>
              <a:t>jedrzej</a:t>
            </a:r>
            <a:r>
              <a:rPr lang="en-US" sz="1400" u="sng" dirty="0" smtClean="0">
                <a:hlinkClick r:id="rId12"/>
              </a:rPr>
              <a:t>.</a:t>
            </a:r>
            <a:r>
              <a:rPr lang="pl-PL" sz="1400" u="sng" dirty="0" err="1" smtClean="0">
                <a:hlinkClick r:id="rId12"/>
              </a:rPr>
              <a:t>skajster</a:t>
            </a:r>
            <a:r>
              <a:rPr lang="en-US" sz="1400" u="sng" dirty="0" smtClean="0">
                <a:hlinkClick r:id="rId12"/>
              </a:rPr>
              <a:t>@asp.waw.pl</a:t>
            </a:r>
            <a:r>
              <a:rPr lang="en-US" sz="1400" dirty="0" smtClean="0"/>
              <a:t> </a:t>
            </a:r>
            <a:endParaRPr lang="pl-PL" sz="1400" dirty="0" smtClean="0"/>
          </a:p>
          <a:p>
            <a:pPr marL="342900" lvl="0">
              <a:spcBef>
                <a:spcPts val="280"/>
              </a:spcBef>
              <a:buSzPts val="1400"/>
            </a:pPr>
            <a:r>
              <a:rPr lang="en-US" sz="1400" b="0" i="0" u="sng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Wydział</a:t>
            </a:r>
            <a:r>
              <a:rPr lang="en-US" sz="1400" b="0" i="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Zarządzania</a:t>
            </a:r>
            <a:r>
              <a:rPr lang="en-US" sz="14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Kulturą</a:t>
            </a:r>
            <a:r>
              <a:rPr lang="en-US" sz="14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Wizualną</a:t>
            </a:r>
            <a:r>
              <a:rPr lang="en-US" sz="1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Jakub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Dąbrowski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4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3"/>
              </a:rPr>
              <a:t>jakub.dabrowski@asp.waw.pl</a:t>
            </a:r>
            <a:r>
              <a:rPr lang="en-US" sz="1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pic>
        <p:nvPicPr>
          <p:cNvPr id="237" name="Google Shape;237;p13" descr="LAYOUT do prezentacji-04.pn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O Programie ERASMUS+</a:t>
            </a:r>
            <a:endParaRPr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323850" y="1341437"/>
            <a:ext cx="8640762" cy="113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l-PL" sz="2000" b="1" i="0" u="none" strike="noStrike" cap="none" dirty="0" smtClean="0">
                <a:solidFill>
                  <a:schemeClr val="dk1"/>
                </a:solidFill>
                <a:sym typeface="Calibri"/>
              </a:rPr>
              <a:t>Program Erasmus+ (przedtem </a:t>
            </a:r>
            <a:r>
              <a:rPr lang="pl-PL" sz="2000" b="1" i="0" u="none" strike="noStrike" cap="none" dirty="0" err="1" smtClean="0">
                <a:solidFill>
                  <a:schemeClr val="dk1"/>
                </a:solidFill>
                <a:sym typeface="Calibri"/>
              </a:rPr>
              <a:t>Socrates</a:t>
            </a:r>
            <a:r>
              <a:rPr lang="pl-PL" sz="2000" b="1" i="0" u="none" strike="noStrike" cap="none" dirty="0" smtClean="0">
                <a:solidFill>
                  <a:schemeClr val="dk1"/>
                </a:solidFill>
                <a:sym typeface="Calibri"/>
              </a:rPr>
              <a:t> i Erasmus) </a:t>
            </a:r>
            <a:r>
              <a:rPr lang="pl-PL" sz="2000" b="0" i="0" u="none" strike="noStrike" cap="none" dirty="0" smtClean="0">
                <a:solidFill>
                  <a:schemeClr val="dk1"/>
                </a:solidFill>
                <a:sym typeface="Calibri"/>
              </a:rPr>
              <a:t>wszedł w życie 1 stycznia 2014 roku.</a:t>
            </a:r>
            <a:endParaRPr lang="pl-PL" dirty="0" smtClean="0"/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2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5435600" y="2833687"/>
            <a:ext cx="576262" cy="1387475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338137" y="3860800"/>
            <a:ext cx="5602287" cy="36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WYJAZDY NA STUDIA (KRAJE PARTNERSKIE)</a:t>
            </a:r>
            <a:endParaRPr dirty="0"/>
          </a:p>
        </p:txBody>
      </p:sp>
      <p:sp>
        <p:nvSpPr>
          <p:cNvPr id="101" name="Google Shape;101;p2"/>
          <p:cNvSpPr txBox="1"/>
          <p:nvPr/>
        </p:nvSpPr>
        <p:spPr>
          <a:xfrm>
            <a:off x="338137" y="3140075"/>
            <a:ext cx="4954587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WYJAZDY NA PRAKTYKI STUDENTÓW </a:t>
            </a:r>
            <a:br>
              <a:rPr lang="en-US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I ABSOLWENTÓW (KRAJE PROGRAMU)</a:t>
            </a:r>
            <a:endParaRPr dirty="0"/>
          </a:p>
        </p:txBody>
      </p:sp>
      <p:sp>
        <p:nvSpPr>
          <p:cNvPr id="102" name="Google Shape;102;p2"/>
          <p:cNvSpPr txBox="1"/>
          <p:nvPr/>
        </p:nvSpPr>
        <p:spPr>
          <a:xfrm>
            <a:off x="338137" y="2728912"/>
            <a:ext cx="4954587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WYJAZDY NA STUDIA (KRAJE PROGRAMU)</a:t>
            </a:r>
            <a:endParaRPr/>
          </a:p>
        </p:txBody>
      </p:sp>
      <p:sp>
        <p:nvSpPr>
          <p:cNvPr id="103" name="Google Shape;103;p2"/>
          <p:cNvSpPr/>
          <p:nvPr/>
        </p:nvSpPr>
        <p:spPr>
          <a:xfrm>
            <a:off x="6156325" y="2728912"/>
            <a:ext cx="2530475" cy="149225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Liczba miejsc ograniczona, zależna od środków finansowych</a:t>
            </a:r>
            <a:endParaRPr/>
          </a:p>
        </p:txBody>
      </p:sp>
      <p:sp>
        <p:nvSpPr>
          <p:cNvPr id="104" name="Google Shape;104;p2"/>
          <p:cNvSpPr/>
          <p:nvPr/>
        </p:nvSpPr>
        <p:spPr>
          <a:xfrm>
            <a:off x="1181100" y="5013325"/>
            <a:ext cx="2532062" cy="149225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KAPITAŁ MOBILNOŚCI (łącznie studia </a:t>
            </a:r>
            <a:br>
              <a:rPr lang="en-US" sz="18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 praktyki)</a:t>
            </a:r>
            <a:endParaRPr/>
          </a:p>
        </p:txBody>
      </p:sp>
      <p:sp>
        <p:nvSpPr>
          <p:cNvPr id="105" name="Google Shape;105;p2"/>
          <p:cNvSpPr/>
          <p:nvPr/>
        </p:nvSpPr>
        <p:spPr>
          <a:xfrm rot="5400000">
            <a:off x="2159000" y="3960812"/>
            <a:ext cx="576262" cy="1385887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4140200" y="5065712"/>
            <a:ext cx="576262" cy="1387475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4987925" y="5013325"/>
            <a:ext cx="3698875" cy="7207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Studia I stopnia, studia II stopnia – 12 miesięcy</a:t>
            </a: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4987925" y="5789612"/>
            <a:ext cx="3698875" cy="71913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Studia jednolite – 24 miesięcy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REKRUTACJA − STUDIA</a:t>
            </a:r>
            <a:endParaRPr/>
          </a:p>
        </p:txBody>
      </p:sp>
      <p:pic>
        <p:nvPicPr>
          <p:cNvPr id="114" name="Google Shape;114;p3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3"/>
          <p:cNvSpPr/>
          <p:nvPr/>
        </p:nvSpPr>
        <p:spPr>
          <a:xfrm>
            <a:off x="107950" y="1700212"/>
            <a:ext cx="1666875" cy="24479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ZŁOŻENIE WNIOSKU </a:t>
            </a:r>
            <a:br>
              <a:rPr lang="en-US" sz="16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dirty="0"/>
          </a:p>
          <a:p>
            <a:pPr lvl="0" algn="ctr">
              <a:buClr>
                <a:srgbClr val="FFFFFF"/>
              </a:buClr>
              <a:buSzPts val="1200"/>
            </a:pPr>
            <a:r>
              <a:rPr lang="en-US" sz="12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(SYSTEM AKADEMUS</a:t>
            </a:r>
            <a:r>
              <a:rPr lang="en-US" sz="12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pl-PL" sz="12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</p:txBody>
      </p:sp>
      <p:sp>
        <p:nvSpPr>
          <p:cNvPr id="116" name="Google Shape;116;p3"/>
          <p:cNvSpPr/>
          <p:nvPr/>
        </p:nvSpPr>
        <p:spPr>
          <a:xfrm>
            <a:off x="1846262" y="2262187"/>
            <a:ext cx="576262" cy="1363662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3"/>
          <p:cNvSpPr/>
          <p:nvPr/>
        </p:nvSpPr>
        <p:spPr>
          <a:xfrm>
            <a:off x="2484437" y="1700212"/>
            <a:ext cx="1665287" cy="24479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WYBÓR KANDYDATÓW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PRZEZ ZESPÓŁ KOORDYNATORÓW WYDZIAŁOWYCH</a:t>
            </a:r>
            <a:endParaRPr/>
          </a:p>
        </p:txBody>
      </p:sp>
      <p:sp>
        <p:nvSpPr>
          <p:cNvPr id="118" name="Google Shape;118;p3"/>
          <p:cNvSpPr/>
          <p:nvPr/>
        </p:nvSpPr>
        <p:spPr>
          <a:xfrm>
            <a:off x="4294187" y="1558925"/>
            <a:ext cx="576262" cy="1365250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3"/>
          <p:cNvSpPr/>
          <p:nvPr/>
        </p:nvSpPr>
        <p:spPr>
          <a:xfrm>
            <a:off x="4941887" y="1631950"/>
            <a:ext cx="1666875" cy="121285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NOMINOWANIE KANDYDATÓW NA SEMESTR ZIMOWY </a:t>
            </a:r>
            <a:r>
              <a:rPr lang="en-US" sz="16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202</a:t>
            </a:r>
            <a:r>
              <a:rPr lang="pl-PL" sz="16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6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/202</a:t>
            </a:r>
            <a:r>
              <a:rPr lang="pl-PL" sz="16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6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20" name="Google Shape;120;p3"/>
          <p:cNvSpPr/>
          <p:nvPr/>
        </p:nvSpPr>
        <p:spPr>
          <a:xfrm>
            <a:off x="4294187" y="2924175"/>
            <a:ext cx="576262" cy="1365250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3"/>
          <p:cNvSpPr/>
          <p:nvPr/>
        </p:nvSpPr>
        <p:spPr>
          <a:xfrm>
            <a:off x="4941887" y="3000375"/>
            <a:ext cx="1666875" cy="121443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NOMINOWANIE KANDYDATÓW NA SEMESTR LETNI </a:t>
            </a:r>
            <a:r>
              <a:rPr lang="en-US" sz="16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202</a:t>
            </a:r>
            <a:r>
              <a:rPr lang="pl-PL" sz="16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6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/202</a:t>
            </a:r>
            <a:r>
              <a:rPr lang="pl-PL" sz="16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6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22" name="Google Shape;122;p3"/>
          <p:cNvSpPr/>
          <p:nvPr/>
        </p:nvSpPr>
        <p:spPr>
          <a:xfrm>
            <a:off x="6691312" y="1558925"/>
            <a:ext cx="576262" cy="1365250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7339012" y="1631950"/>
            <a:ext cx="1666875" cy="121285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DECYZJA SZKOŁY PARTNERSKIEJ</a:t>
            </a:r>
            <a:endParaRPr/>
          </a:p>
        </p:txBody>
      </p:sp>
      <p:sp>
        <p:nvSpPr>
          <p:cNvPr id="124" name="Google Shape;124;p3"/>
          <p:cNvSpPr/>
          <p:nvPr/>
        </p:nvSpPr>
        <p:spPr>
          <a:xfrm>
            <a:off x="6691312" y="2924175"/>
            <a:ext cx="576262" cy="1365250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"/>
          <p:cNvSpPr/>
          <p:nvPr/>
        </p:nvSpPr>
        <p:spPr>
          <a:xfrm>
            <a:off x="7339012" y="3000375"/>
            <a:ext cx="1666875" cy="121443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DECYZJA SZKOŁY PARTNERSKIEJ</a:t>
            </a:r>
            <a:endParaRPr/>
          </a:p>
        </p:txBody>
      </p:sp>
      <p:sp>
        <p:nvSpPr>
          <p:cNvPr id="126" name="Google Shape;126;p3"/>
          <p:cNvSpPr/>
          <p:nvPr/>
        </p:nvSpPr>
        <p:spPr>
          <a:xfrm>
            <a:off x="107950" y="4437062"/>
            <a:ext cx="1666875" cy="57467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en-US" sz="12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pl-PL" sz="12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12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marca</a:t>
            </a:r>
            <a:endParaRPr dirty="0"/>
          </a:p>
        </p:txBody>
      </p:sp>
      <p:sp>
        <p:nvSpPr>
          <p:cNvPr id="127" name="Google Shape;127;p3"/>
          <p:cNvSpPr/>
          <p:nvPr/>
        </p:nvSpPr>
        <p:spPr>
          <a:xfrm>
            <a:off x="2484437" y="4437062"/>
            <a:ext cx="1666875" cy="57467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pl-PL" sz="12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29</a:t>
            </a:r>
            <a:r>
              <a:rPr lang="en-US" sz="1200" b="1" i="0" u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marca</a:t>
            </a:r>
            <a:endParaRPr dirty="0"/>
          </a:p>
        </p:txBody>
      </p:sp>
      <p:sp>
        <p:nvSpPr>
          <p:cNvPr id="128" name="Google Shape;128;p3"/>
          <p:cNvSpPr/>
          <p:nvPr/>
        </p:nvSpPr>
        <p:spPr>
          <a:xfrm>
            <a:off x="4941887" y="4435475"/>
            <a:ext cx="1666875" cy="57626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Zgodnie</a:t>
            </a:r>
            <a:r>
              <a:rPr lang="en-US" sz="12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z </a:t>
            </a:r>
            <a:r>
              <a:rPr lang="en-US" sz="12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harmonogramem</a:t>
            </a:r>
            <a:r>
              <a:rPr lang="en-US" sz="12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szkoły</a:t>
            </a:r>
            <a:r>
              <a:rPr lang="en-US" sz="12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partnerskiej</a:t>
            </a:r>
            <a:endParaRPr dirty="0"/>
          </a:p>
        </p:txBody>
      </p:sp>
      <p:sp>
        <p:nvSpPr>
          <p:cNvPr id="129" name="Google Shape;129;p3"/>
          <p:cNvSpPr/>
          <p:nvPr/>
        </p:nvSpPr>
        <p:spPr>
          <a:xfrm>
            <a:off x="7340600" y="4435475"/>
            <a:ext cx="1666875" cy="57626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Zgodnie z harmonogramem szkoły partnerskiej</a:t>
            </a:r>
            <a:endParaRPr/>
          </a:p>
        </p:txBody>
      </p:sp>
      <p:sp>
        <p:nvSpPr>
          <p:cNvPr id="130" name="Google Shape;130;p3"/>
          <p:cNvSpPr/>
          <p:nvPr/>
        </p:nvSpPr>
        <p:spPr>
          <a:xfrm>
            <a:off x="4941887" y="5233987"/>
            <a:ext cx="1666875" cy="15081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APLIKACJA !!! Student sam wysyła wymagane dokumenty  - CV, list motywacyjny, portfolio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STAWKI DOFINANSOWANIA</a:t>
            </a:r>
            <a:endParaRPr/>
          </a:p>
        </p:txBody>
      </p:sp>
      <p:pic>
        <p:nvPicPr>
          <p:cNvPr id="136" name="Google Shape;136;p4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4"/>
          <p:cNvSpPr/>
          <p:nvPr/>
        </p:nvSpPr>
        <p:spPr>
          <a:xfrm>
            <a:off x="395287" y="2138362"/>
            <a:ext cx="8424862" cy="12922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GRUPA I </a:t>
            </a:r>
            <a:r>
              <a:rPr lang="en-US" sz="2400" b="0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pl-PL" sz="24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4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 </a:t>
            </a: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euro</a:t>
            </a:r>
            <a:r>
              <a:rPr lang="en-US" sz="24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Dania,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Finlandia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Irlandia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Islandia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Lichtenstein,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Luksemburg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Norwegia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Szwecja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Wielka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Brytania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r>
              <a:rPr lang="en-US" sz="16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38" name="Google Shape;138;p4"/>
          <p:cNvSpPr txBox="1"/>
          <p:nvPr/>
        </p:nvSpPr>
        <p:spPr>
          <a:xfrm>
            <a:off x="323850" y="1117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STUDIA</a:t>
            </a:r>
            <a:endParaRPr/>
          </a:p>
        </p:txBody>
      </p:sp>
      <p:sp>
        <p:nvSpPr>
          <p:cNvPr id="139" name="Google Shape;139;p4"/>
          <p:cNvSpPr/>
          <p:nvPr/>
        </p:nvSpPr>
        <p:spPr>
          <a:xfrm>
            <a:off x="395287" y="3505200"/>
            <a:ext cx="8424862" cy="129381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GRUPA II </a:t>
            </a:r>
            <a:r>
              <a:rPr lang="en-US" sz="2400" b="0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pl-PL" sz="24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24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 </a:t>
            </a: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euro</a:t>
            </a:r>
            <a:r>
              <a:rPr lang="en-US" sz="24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Austria,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Belgia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Cypr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Francja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Grecja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Hiszpania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Holandia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Malta,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Niemcy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Portugalia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Włochy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dirty="0"/>
          </a:p>
        </p:txBody>
      </p:sp>
      <p:sp>
        <p:nvSpPr>
          <p:cNvPr id="140" name="Google Shape;140;p4"/>
          <p:cNvSpPr/>
          <p:nvPr/>
        </p:nvSpPr>
        <p:spPr>
          <a:xfrm>
            <a:off x="395287" y="4872037"/>
            <a:ext cx="8424862" cy="129381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GRUPA III </a:t>
            </a:r>
            <a:r>
              <a:rPr lang="en-US" sz="2400" b="0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pl-PL" sz="24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US" sz="24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 </a:t>
            </a: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euro</a:t>
            </a:r>
            <a:r>
              <a:rPr lang="en-US" sz="24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Bułgaria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Chorwacja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Czechy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Estonia, Macedonia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Płn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Litwa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Łotwa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Rumunia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Serbia,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Słowacja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Słowenia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Turcja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Węgry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WYJAZDY NA STUDIA </a:t>
            </a:r>
            <a:endParaRPr/>
          </a:p>
        </p:txBody>
      </p:sp>
      <p:pic>
        <p:nvPicPr>
          <p:cNvPr id="146" name="Google Shape;146;p5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5"/>
          <p:cNvSpPr/>
          <p:nvPr/>
        </p:nvSpPr>
        <p:spPr>
          <a:xfrm>
            <a:off x="395287" y="4005262"/>
            <a:ext cx="8424862" cy="15843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CZAS TRWANIA </a:t>
            </a: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MIN. 90 DNI (TRZY PEŁNE MIESIĄCE), UCZESTNIK KWALIFIKOWANY NA JEDEN SEMESTR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lang="en-US" sz="20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(MOŻLIWOŚĆ PRZEDŁUŻENIA ZA ZGODĄ WŁADZ WYDZIAŁU NA 1 MIESIĄC PRZED ZAKOŃCZENIEM SEMESTRU)</a:t>
            </a:r>
            <a:endParaRPr/>
          </a:p>
        </p:txBody>
      </p:sp>
      <p:sp>
        <p:nvSpPr>
          <p:cNvPr id="148" name="Google Shape;148;p5"/>
          <p:cNvSpPr/>
          <p:nvPr/>
        </p:nvSpPr>
        <p:spPr>
          <a:xfrm>
            <a:off x="395287" y="1417637"/>
            <a:ext cx="8424862" cy="244316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UCZESTNIK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1. CZYNNY STUDENT, NIE PRZEBYWAJĄCY NA URLOPIE ZDROWOTNYM, OKOLICZNOŚCIOWYM, NAUKOWYM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2. ŚREDNIA OCEN ZA POPRZEDNI ROK AK. MIN. 4,00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3. RÓŻNE WYMOGI WYDZIAŁÓW CO DO ROKU STUDIÓW  ODBYWANIA MOBILNOŚCI ORAZ ZGÓD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5"/>
          <p:cNvSpPr/>
          <p:nvPr/>
        </p:nvSpPr>
        <p:spPr>
          <a:xfrm>
            <a:off x="395287" y="5732462"/>
            <a:ext cx="8424862" cy="8651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DOFINANSOWANIE </a:t>
            </a: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WYPŁACANE W 100% PRZED WYJAZDEM </a:t>
            </a:r>
            <a:r>
              <a:rPr lang="en-US" sz="20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(MOŻLIWOŚĆ ODBYCIA WYJAZDU Z 0-ROWYM DOFINANSOWANIEM)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REKRUTACJA − PRAKTYKI</a:t>
            </a:r>
            <a:endParaRPr/>
          </a:p>
        </p:txBody>
      </p:sp>
      <p:pic>
        <p:nvPicPr>
          <p:cNvPr id="155" name="Google Shape;155;p6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6"/>
          <p:cNvSpPr/>
          <p:nvPr/>
        </p:nvSpPr>
        <p:spPr>
          <a:xfrm>
            <a:off x="2411412" y="1700212"/>
            <a:ext cx="1666875" cy="24479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ZŁOŻENIE WNIOSKU </a:t>
            </a:r>
            <a:br>
              <a:rPr lang="en-US" sz="16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(Z WYMAGANYMI PODPISAMI WERSJA PAPIEROWA W BIURZE ERASMUS)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Calibri"/>
              <a:buNone/>
            </a:pPr>
            <a:r>
              <a:rPr lang="en-US" sz="1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Należy dołączyć potwierdzenie od praktykodawcy, wyjazdy tylko do krajów programu</a:t>
            </a:r>
            <a:endParaRPr/>
          </a:p>
        </p:txBody>
      </p:sp>
      <p:sp>
        <p:nvSpPr>
          <p:cNvPr id="157" name="Google Shape;157;p6"/>
          <p:cNvSpPr/>
          <p:nvPr/>
        </p:nvSpPr>
        <p:spPr>
          <a:xfrm>
            <a:off x="4149725" y="2262187"/>
            <a:ext cx="576262" cy="1363662"/>
          </a:xfrm>
          <a:prstGeom prst="rightArrow">
            <a:avLst>
              <a:gd name="adj1" fmla="val 10800"/>
              <a:gd name="adj2" fmla="val 5000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6"/>
          <p:cNvSpPr/>
          <p:nvPr/>
        </p:nvSpPr>
        <p:spPr>
          <a:xfrm>
            <a:off x="4787900" y="1700212"/>
            <a:ext cx="1665287" cy="24479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WYBÓR KANDYDATÓW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 zależności od posiadanych środków, obecnie każdy kandydat spełniający warunki może wyjechać na praktyki</a:t>
            </a:r>
            <a:endParaRPr/>
          </a:p>
        </p:txBody>
      </p:sp>
      <p:sp>
        <p:nvSpPr>
          <p:cNvPr id="159" name="Google Shape;159;p6"/>
          <p:cNvSpPr/>
          <p:nvPr/>
        </p:nvSpPr>
        <p:spPr>
          <a:xfrm>
            <a:off x="2411412" y="4437062"/>
            <a:ext cx="1666875" cy="57467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Cały rok</a:t>
            </a:r>
            <a:endParaRPr/>
          </a:p>
        </p:txBody>
      </p:sp>
      <p:sp>
        <p:nvSpPr>
          <p:cNvPr id="160" name="Google Shape;160;p6"/>
          <p:cNvSpPr/>
          <p:nvPr/>
        </p:nvSpPr>
        <p:spPr>
          <a:xfrm>
            <a:off x="4787900" y="4437062"/>
            <a:ext cx="1666875" cy="57467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Cały rok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STAWKI DOFINANSOWANIA</a:t>
            </a:r>
            <a:endParaRPr/>
          </a:p>
        </p:txBody>
      </p:sp>
      <p:pic>
        <p:nvPicPr>
          <p:cNvPr id="166" name="Google Shape;166;p7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7"/>
          <p:cNvSpPr/>
          <p:nvPr/>
        </p:nvSpPr>
        <p:spPr>
          <a:xfrm>
            <a:off x="395287" y="2138362"/>
            <a:ext cx="8424862" cy="12922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GRUPA I </a:t>
            </a:r>
            <a:r>
              <a:rPr lang="en-US" sz="2400" b="0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pl-PL" sz="24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4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 </a:t>
            </a: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euro</a:t>
            </a:r>
            <a:r>
              <a:rPr lang="en-US" sz="24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Dania,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Finlandia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Irlandia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Islandia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Lichtenstein,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Luksemburg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Norwegia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Szwecja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Wielka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Brytania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r>
              <a:rPr lang="en-US" sz="16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68" name="Google Shape;168;p7"/>
          <p:cNvSpPr txBox="1"/>
          <p:nvPr/>
        </p:nvSpPr>
        <p:spPr>
          <a:xfrm>
            <a:off x="323850" y="1117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PRAKTYKI</a:t>
            </a:r>
            <a:endParaRPr/>
          </a:p>
        </p:txBody>
      </p:sp>
      <p:sp>
        <p:nvSpPr>
          <p:cNvPr id="169" name="Google Shape;169;p7"/>
          <p:cNvSpPr/>
          <p:nvPr/>
        </p:nvSpPr>
        <p:spPr>
          <a:xfrm>
            <a:off x="395287" y="3505200"/>
            <a:ext cx="8424862" cy="129381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GRUPA II </a:t>
            </a:r>
            <a:r>
              <a:rPr lang="en-US" sz="2400" b="0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60</a:t>
            </a:r>
            <a:r>
              <a:rPr lang="en-US" sz="24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 </a:t>
            </a: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euro</a:t>
            </a:r>
            <a:r>
              <a:rPr lang="en-US" sz="24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Austria,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Belgia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Cypr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Francja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Grecja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Hiszpania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Holandia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Malta,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Niemcy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Portugalia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Włochy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dirty="0"/>
          </a:p>
        </p:txBody>
      </p:sp>
      <p:sp>
        <p:nvSpPr>
          <p:cNvPr id="170" name="Google Shape;170;p7"/>
          <p:cNvSpPr/>
          <p:nvPr/>
        </p:nvSpPr>
        <p:spPr>
          <a:xfrm>
            <a:off x="395287" y="4872037"/>
            <a:ext cx="8424862" cy="129381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GRUPA III </a:t>
            </a:r>
            <a:r>
              <a:rPr lang="en-US" sz="2400" b="0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pl-PL" sz="24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US" sz="24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 </a:t>
            </a: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euro</a:t>
            </a:r>
            <a:r>
              <a:rPr lang="en-US" sz="24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Bułgaria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Chorwacja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Czechy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Estonia, Macedonia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Płn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Litwa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Łotwa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Rumunia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Serbia,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Słowacja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Słowenia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Turcja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Węgry</a:t>
            </a:r>
            <a:r>
              <a:rPr lang="en-US" sz="24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WYJAZDY NA PRAKTYKI </a:t>
            </a:r>
            <a:endParaRPr/>
          </a:p>
        </p:txBody>
      </p:sp>
      <p:pic>
        <p:nvPicPr>
          <p:cNvPr id="176" name="Google Shape;176;p8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8"/>
          <p:cNvSpPr/>
          <p:nvPr/>
        </p:nvSpPr>
        <p:spPr>
          <a:xfrm>
            <a:off x="395287" y="4414837"/>
            <a:ext cx="8424862" cy="15843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CZAS TRWANIA </a:t>
            </a:r>
            <a:br>
              <a:rPr lang="en-US" sz="2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MIN. 60 DNI (DWA PEŁNE MIESIĄCE), MIN. 30 GODZIN TYGODNIOWO, UCZESTNIK KWALIFIKOWANY NA 3-4 MIESIĄCE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(MOŻLIWOŚĆ PRZEDŁUŻENIA POD WARUNKIEM POSIADANIA ŚRODKÓW PRZEZ UCZELNIĘ)</a:t>
            </a:r>
            <a:endParaRPr/>
          </a:p>
        </p:txBody>
      </p:sp>
      <p:sp>
        <p:nvSpPr>
          <p:cNvPr id="178" name="Google Shape;178;p8"/>
          <p:cNvSpPr/>
          <p:nvPr/>
        </p:nvSpPr>
        <p:spPr>
          <a:xfrm>
            <a:off x="395287" y="6165850"/>
            <a:ext cx="8424862" cy="4318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DOFINANSOWANIE </a:t>
            </a: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WYPŁACANE W 100% PRZED WYJAZDEM</a:t>
            </a:r>
            <a:endParaRPr/>
          </a:p>
        </p:txBody>
      </p:sp>
      <p:sp>
        <p:nvSpPr>
          <p:cNvPr id="179" name="Google Shape;179;p8"/>
          <p:cNvSpPr/>
          <p:nvPr/>
        </p:nvSpPr>
        <p:spPr>
          <a:xfrm>
            <a:off x="396875" y="1149350"/>
            <a:ext cx="4103687" cy="120015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PRAKTYKI STUDENCKIE</a:t>
            </a:r>
            <a:endParaRPr/>
          </a:p>
        </p:txBody>
      </p:sp>
      <p:sp>
        <p:nvSpPr>
          <p:cNvPr id="180" name="Google Shape;180;p8"/>
          <p:cNvSpPr/>
          <p:nvPr/>
        </p:nvSpPr>
        <p:spPr>
          <a:xfrm>
            <a:off x="4730750" y="1149350"/>
            <a:ext cx="4103687" cy="120015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PRAKTYKI ABSOLWENCKIE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n-US" sz="2000" b="1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Uwaga!!! Należy złożyć wniosek najpóźniej 1 miesiąc przed obroną</a:t>
            </a:r>
            <a:endParaRPr/>
          </a:p>
        </p:txBody>
      </p:sp>
      <p:grpSp>
        <p:nvGrpSpPr>
          <p:cNvPr id="181" name="Google Shape;181;p8"/>
          <p:cNvGrpSpPr/>
          <p:nvPr/>
        </p:nvGrpSpPr>
        <p:grpSpPr>
          <a:xfrm>
            <a:off x="396875" y="2514600"/>
            <a:ext cx="8431212" cy="1733550"/>
            <a:chOff x="396381" y="2636912"/>
            <a:chExt cx="8431243" cy="1733419"/>
          </a:xfrm>
        </p:grpSpPr>
        <p:sp>
          <p:nvSpPr>
            <p:cNvPr id="182" name="Google Shape;182;p8"/>
            <p:cNvSpPr/>
            <p:nvPr/>
          </p:nvSpPr>
          <p:spPr>
            <a:xfrm>
              <a:off x="396381" y="2636912"/>
              <a:ext cx="4103703" cy="1733419"/>
            </a:xfrm>
            <a:prstGeom prst="roundRect">
              <a:avLst>
                <a:gd name="adj" fmla="val 16667"/>
              </a:avLst>
            </a:prstGeom>
            <a:noFill/>
            <a:ln w="25400" cap="flat" cmpd="sng">
              <a:solidFill>
                <a:srgbClr val="FF7C8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Calibri"/>
                <a:buNone/>
              </a:pPr>
              <a:r>
                <a:rPr lang="en-US" sz="2400" b="1" i="0" u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UCZESTNIK </a:t>
              </a:r>
              <a:br>
                <a:rPr lang="en-US" sz="2400" b="1" i="0" u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800" b="1" i="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CZYNNY STUDENT, NIE PRZEBYWAJĄCY NA URLOPIE ZDROWOTNYM, OKOLICZNOŚCIOWYM, NAUKOWYM, PRAKTYKI NIE MOGĄ KOLIDOWAĆ ZE STUDIAMI</a:t>
              </a:r>
              <a:endParaRPr/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4723921" y="2636912"/>
              <a:ext cx="4103703" cy="1733419"/>
            </a:xfrm>
            <a:prstGeom prst="roundRect">
              <a:avLst>
                <a:gd name="adj" fmla="val 16667"/>
              </a:avLst>
            </a:prstGeom>
            <a:noFill/>
            <a:ln w="25400" cap="flat" cmpd="sng">
              <a:solidFill>
                <a:srgbClr val="FF7C8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Calibri"/>
                <a:buNone/>
              </a:pPr>
              <a:r>
                <a:rPr lang="en-US" sz="2400" b="1" i="0" u="none" dirty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UCZESTNIK </a:t>
              </a:r>
              <a:br>
                <a:rPr lang="en-US" sz="2400" b="1" i="0" u="none" dirty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800" b="1" i="0" u="none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ABSOLWENT, PRAKTYKI MUSZĄ ZAKOŃCZYĆ SIĘ DO 12 MIESIĘCY OD </a:t>
              </a:r>
              <a:r>
                <a:rPr lang="pl-PL" sz="1800" b="1" dirty="0" smtClea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DATY </a:t>
              </a:r>
              <a:r>
                <a:rPr lang="en-US" sz="1800" b="1" i="0" u="none" dirty="0" smtClea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OBRONY</a:t>
              </a:r>
              <a:endParaRPr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50B8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PROGRAM POWER</a:t>
            </a:r>
            <a:endParaRPr/>
          </a:p>
        </p:txBody>
      </p:sp>
      <p:pic>
        <p:nvPicPr>
          <p:cNvPr id="189" name="Google Shape;189;p9" descr="LAYOUT do prezentacji-0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9"/>
          <p:cNvSpPr/>
          <p:nvPr/>
        </p:nvSpPr>
        <p:spPr>
          <a:xfrm>
            <a:off x="395287" y="1989137"/>
            <a:ext cx="8424862" cy="863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OSOBY POBIERAJĄCE STYPENDIUM SOCJALNE </a:t>
            </a:r>
            <a:endParaRPr/>
          </a:p>
        </p:txBody>
      </p:sp>
      <p:sp>
        <p:nvSpPr>
          <p:cNvPr id="191" name="Google Shape;191;p9"/>
          <p:cNvSpPr/>
          <p:nvPr/>
        </p:nvSpPr>
        <p:spPr>
          <a:xfrm>
            <a:off x="395287" y="2924175"/>
            <a:ext cx="8424862" cy="8651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OSOBY Z NIEPEŁNOSPRAWNOŚCIĄ (osobne zasady)</a:t>
            </a:r>
            <a:endParaRPr/>
          </a:p>
        </p:txBody>
      </p:sp>
      <p:sp>
        <p:nvSpPr>
          <p:cNvPr id="192" name="Google Shape;192;p9"/>
          <p:cNvSpPr/>
          <p:nvPr/>
        </p:nvSpPr>
        <p:spPr>
          <a:xfrm>
            <a:off x="395287" y="4005262"/>
            <a:ext cx="8424862" cy="25923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7C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STAWKI DOFINANSOWANIA (</a:t>
            </a:r>
            <a:r>
              <a:rPr lang="en-US" sz="24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osoby</a:t>
            </a: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ze</a:t>
            </a: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stypendium</a:t>
            </a: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socjalnym</a:t>
            </a: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 </a:t>
            </a:r>
            <a:r>
              <a:rPr lang="en-US" sz="24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momencie</a:t>
            </a: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aplikowania</a:t>
            </a: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24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wyjazd</a:t>
            </a: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n-US" sz="2400" b="1" i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GRUPA I – </a:t>
            </a:r>
            <a:r>
              <a:rPr lang="pl-PL" sz="2400" b="1" i="0" u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3 069</a:t>
            </a:r>
            <a:r>
              <a:rPr lang="en-US" sz="2400" b="1" i="0" u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n-US" sz="2400" b="1" i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GRUPA II – </a:t>
            </a:r>
            <a:r>
              <a:rPr lang="en-US" sz="2400" b="1" i="0" u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pl-PL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sz="24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984</a:t>
            </a:r>
            <a:r>
              <a:rPr lang="en-US" sz="2400" b="1" i="0" u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n-US" sz="2400" b="1" i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GRUPA III – </a:t>
            </a:r>
            <a:r>
              <a:rPr lang="en-US" sz="2400" b="1" i="0" u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pl-PL" sz="2400" b="1" i="0" u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771</a:t>
            </a:r>
            <a:r>
              <a:rPr lang="en-US" sz="2400" b="1" i="0" u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PLN</a:t>
            </a:r>
            <a:endParaRPr dirty="0"/>
          </a:p>
        </p:txBody>
      </p:sp>
      <p:sp>
        <p:nvSpPr>
          <p:cNvPr id="193" name="Google Shape;193;p9"/>
          <p:cNvSpPr txBox="1"/>
          <p:nvPr/>
        </p:nvSpPr>
        <p:spPr>
          <a:xfrm>
            <a:off x="323850" y="1117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STUDIA I PRAKTYKI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asmus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719</Words>
  <Application>Microsoft Office PowerPoint</Application>
  <PresentationFormat>Pokaz na ekranie (4:3)</PresentationFormat>
  <Paragraphs>114</Paragraphs>
  <Slides>13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Arial Rounded</vt:lpstr>
      <vt:lpstr>Calibri</vt:lpstr>
      <vt:lpstr>Erasmus</vt:lpstr>
      <vt:lpstr> </vt:lpstr>
      <vt:lpstr>O Programie ERASMUS+</vt:lpstr>
      <vt:lpstr>REKRUTACJA − STUDIA</vt:lpstr>
      <vt:lpstr>STAWKI DOFINANSOWANIA</vt:lpstr>
      <vt:lpstr>WYJAZDY NA STUDIA </vt:lpstr>
      <vt:lpstr>REKRUTACJA − PRAKTYKI</vt:lpstr>
      <vt:lpstr>STAWKI DOFINANSOWANIA</vt:lpstr>
      <vt:lpstr>WYJAZDY NA PRAKTYKI </vt:lpstr>
      <vt:lpstr>PROGRAM POWER</vt:lpstr>
      <vt:lpstr>UMOWA ERAMUS+</vt:lpstr>
      <vt:lpstr>UMOWA ERAMUS+ c.d.</vt:lpstr>
      <vt:lpstr>UMOWA ERAMUS+ c.d.</vt:lpstr>
      <vt:lpstr>Informacje kontaktowe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Wspolny</dc:creator>
  <cp:lastModifiedBy>Paula Gowin</cp:lastModifiedBy>
  <cp:revision>5</cp:revision>
  <dcterms:created xsi:type="dcterms:W3CDTF">2010-03-14T11:52:32Z</dcterms:created>
  <dcterms:modified xsi:type="dcterms:W3CDTF">2021-03-11T19:51:36Z</dcterms:modified>
</cp:coreProperties>
</file>