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5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735763" cy="9866313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570">
          <p15:clr>
            <a:srgbClr val="000000"/>
          </p15:clr>
        </p15:guide>
        <p15:guide id="2" pos="2925">
          <p15:clr>
            <a:srgbClr val="000000"/>
          </p15:clr>
        </p15:guide>
        <p15:guide id="3" orient="horz" pos="3294">
          <p15:clr>
            <a:srgbClr val="000000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7">
          <p15:clr>
            <a:srgbClr val="000000"/>
          </p15:clr>
        </p15:guide>
        <p15:guide id="2" pos="2121">
          <p15:clr>
            <a:srgbClr val="000000"/>
          </p15:clr>
        </p15:guide>
      </p15:notesGuideLst>
    </p:ext>
    <p:ext uri="http://customooxmlschemas.google.com/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go="http://customooxmlschemas.google.com/" r:id="rId19" roundtripDataSignature="AMtx7mhBzu9MBBBadPqWdptb3hgqrT3tC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4" d="100"/>
          <a:sy n="74" d="100"/>
        </p:scale>
        <p:origin x="486" y="60"/>
      </p:cViewPr>
      <p:guideLst>
        <p:guide orient="horz" pos="1570"/>
        <p:guide pos="2925"/>
        <p:guide orient="horz" pos="3294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00" d="100"/>
          <a:sy n="100" d="100"/>
        </p:scale>
        <p:origin x="0" y="0"/>
      </p:cViewPr>
      <p:guideLst>
        <p:guide orient="horz" pos="3107"/>
        <p:guide pos="212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customschemas.google.com/relationships/presentationmetadata" Target="meta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19412" cy="495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14762" y="0"/>
            <a:ext cx="2919412" cy="495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1147762" y="1233487"/>
            <a:ext cx="4440237" cy="33289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73100" y="4748212"/>
            <a:ext cx="5389562" cy="38846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9371012"/>
            <a:ext cx="2919412" cy="495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14762" y="9371012"/>
            <a:ext cx="2919412" cy="495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904381019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7763" y="1233488"/>
            <a:ext cx="4440237" cy="33289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524288"/>
            <a:headEnd type="none" w="sm" len="sm"/>
            <a:tailEnd type="none" w="sm" len="sm"/>
          </a:ln>
        </p:spPr>
      </p:sp>
      <p:sp>
        <p:nvSpPr>
          <p:cNvPr id="86" name="Google Shape;86;p1:notes"/>
          <p:cNvSpPr txBox="1">
            <a:spLocks noGrp="1"/>
          </p:cNvSpPr>
          <p:nvPr>
            <p:ph type="body" idx="1"/>
          </p:nvPr>
        </p:nvSpPr>
        <p:spPr>
          <a:xfrm>
            <a:off x="673100" y="4748212"/>
            <a:ext cx="5389562" cy="38846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87;p1:notes"/>
          <p:cNvSpPr txBox="1"/>
          <p:nvPr/>
        </p:nvSpPr>
        <p:spPr>
          <a:xfrm>
            <a:off x="3814762" y="9371012"/>
            <a:ext cx="2919412" cy="495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4882704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Google Shape;195;p10:notes"/>
          <p:cNvSpPr txBox="1">
            <a:spLocks noGrp="1"/>
          </p:cNvSpPr>
          <p:nvPr>
            <p:ph type="body" idx="1"/>
          </p:nvPr>
        </p:nvSpPr>
        <p:spPr>
          <a:xfrm>
            <a:off x="673100" y="4748212"/>
            <a:ext cx="5389562" cy="3884612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6" name="Google Shape;196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7763" y="1233488"/>
            <a:ext cx="4440237" cy="33289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6447750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Google Shape;207;p11:notes"/>
          <p:cNvSpPr txBox="1">
            <a:spLocks noGrp="1"/>
          </p:cNvSpPr>
          <p:nvPr>
            <p:ph type="body" idx="1"/>
          </p:nvPr>
        </p:nvSpPr>
        <p:spPr>
          <a:xfrm>
            <a:off x="673100" y="4748212"/>
            <a:ext cx="5389562" cy="3884612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208" name="Google Shape;208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7763" y="1233488"/>
            <a:ext cx="4440237" cy="33289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76888331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Google Shape;219;p12:notes"/>
          <p:cNvSpPr txBox="1">
            <a:spLocks noGrp="1"/>
          </p:cNvSpPr>
          <p:nvPr>
            <p:ph type="body" idx="1"/>
          </p:nvPr>
        </p:nvSpPr>
        <p:spPr>
          <a:xfrm>
            <a:off x="673100" y="4748212"/>
            <a:ext cx="5389562" cy="3884612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0" name="Google Shape;220;p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7763" y="1233488"/>
            <a:ext cx="4440237" cy="33289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91991707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Google Shape;232;p13:notes"/>
          <p:cNvSpPr txBox="1">
            <a:spLocks noGrp="1"/>
          </p:cNvSpPr>
          <p:nvPr>
            <p:ph type="body" idx="1"/>
          </p:nvPr>
        </p:nvSpPr>
        <p:spPr>
          <a:xfrm>
            <a:off x="673100" y="4748212"/>
            <a:ext cx="5389562" cy="3884612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3" name="Google Shape;233;p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7763" y="1233488"/>
            <a:ext cx="4440237" cy="33289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9904294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2:notes"/>
          <p:cNvSpPr txBox="1">
            <a:spLocks noGrp="1"/>
          </p:cNvSpPr>
          <p:nvPr>
            <p:ph type="body" idx="1"/>
          </p:nvPr>
        </p:nvSpPr>
        <p:spPr>
          <a:xfrm>
            <a:off x="673100" y="4748212"/>
            <a:ext cx="5389562" cy="3884612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4" name="Google Shape;9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7763" y="1233488"/>
            <a:ext cx="4440237" cy="33289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6454914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3:notes"/>
          <p:cNvSpPr txBox="1">
            <a:spLocks noGrp="1"/>
          </p:cNvSpPr>
          <p:nvPr>
            <p:ph type="body" idx="1"/>
          </p:nvPr>
        </p:nvSpPr>
        <p:spPr>
          <a:xfrm>
            <a:off x="673100" y="4748212"/>
            <a:ext cx="5389562" cy="3884612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1" name="Google Shape;111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7763" y="1233488"/>
            <a:ext cx="4440237" cy="33289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61998832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4:notes"/>
          <p:cNvSpPr txBox="1">
            <a:spLocks noGrp="1"/>
          </p:cNvSpPr>
          <p:nvPr>
            <p:ph type="body" idx="1"/>
          </p:nvPr>
        </p:nvSpPr>
        <p:spPr>
          <a:xfrm>
            <a:off x="673100" y="4748212"/>
            <a:ext cx="5389562" cy="3884612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3" name="Google Shape;133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7763" y="1233488"/>
            <a:ext cx="4440237" cy="33289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03920013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p5:notes"/>
          <p:cNvSpPr txBox="1">
            <a:spLocks noGrp="1"/>
          </p:cNvSpPr>
          <p:nvPr>
            <p:ph type="body" idx="1"/>
          </p:nvPr>
        </p:nvSpPr>
        <p:spPr>
          <a:xfrm>
            <a:off x="673100" y="4748212"/>
            <a:ext cx="5389562" cy="3884612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3" name="Google Shape;143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7763" y="1233488"/>
            <a:ext cx="4440237" cy="33289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75726493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p6:notes"/>
          <p:cNvSpPr txBox="1">
            <a:spLocks noGrp="1"/>
          </p:cNvSpPr>
          <p:nvPr>
            <p:ph type="body" idx="1"/>
          </p:nvPr>
        </p:nvSpPr>
        <p:spPr>
          <a:xfrm>
            <a:off x="673100" y="4748212"/>
            <a:ext cx="5389562" cy="3884612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2" name="Google Shape;152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7763" y="1233488"/>
            <a:ext cx="4440237" cy="33289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97056745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p7:notes"/>
          <p:cNvSpPr txBox="1">
            <a:spLocks noGrp="1"/>
          </p:cNvSpPr>
          <p:nvPr>
            <p:ph type="body" idx="1"/>
          </p:nvPr>
        </p:nvSpPr>
        <p:spPr>
          <a:xfrm>
            <a:off x="673100" y="4748212"/>
            <a:ext cx="5389562" cy="3884612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3" name="Google Shape;163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7763" y="1233488"/>
            <a:ext cx="4440237" cy="33289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06321618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Google Shape;172;p8:notes"/>
          <p:cNvSpPr txBox="1">
            <a:spLocks noGrp="1"/>
          </p:cNvSpPr>
          <p:nvPr>
            <p:ph type="body" idx="1"/>
          </p:nvPr>
        </p:nvSpPr>
        <p:spPr>
          <a:xfrm>
            <a:off x="673100" y="4748212"/>
            <a:ext cx="5389562" cy="3884612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3" name="Google Shape;173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7763" y="1233488"/>
            <a:ext cx="4440237" cy="33289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39712394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Google Shape;185;p9:notes"/>
          <p:cNvSpPr txBox="1">
            <a:spLocks noGrp="1"/>
          </p:cNvSpPr>
          <p:nvPr>
            <p:ph type="body" idx="1"/>
          </p:nvPr>
        </p:nvSpPr>
        <p:spPr>
          <a:xfrm>
            <a:off x="673100" y="4748212"/>
            <a:ext cx="5389562" cy="3884612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6" name="Google Shape;186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7763" y="1233488"/>
            <a:ext cx="4440237" cy="33289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7939281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lajd tytułowy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15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15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8" name="Google Shape;18;p1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1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15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wa elementy zawartości" type="twoObj">
  <p:cSld name="TWO_OBJECTS"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24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24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74" name="Google Shape;74;p24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75" name="Google Shape;75;p24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24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2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Nagłówek sekcji" type="secHead">
  <p:cSld name="SECTION_HEADER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25"/>
          <p:cNvSpPr txBox="1"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cap="none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25"/>
          <p:cNvSpPr txBox="1"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marL="914400" lvl="1" indent="-2286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81" name="Google Shape;81;p2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2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25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ytuł i zawartość" type="obj">
  <p:cSld name="OBJEC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16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16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4" name="Google Shape;24;p16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1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1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ytuł pionowy i tekst" type="vertTitleAndTx">
  <p:cSld name="VERTICAL_TITLE_AND_VERTICAL_TEXT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17"/>
          <p:cNvSpPr txBox="1">
            <a:spLocks noGrp="1"/>
          </p:cNvSpPr>
          <p:nvPr>
            <p:ph type="title"/>
          </p:nvPr>
        </p:nvSpPr>
        <p:spPr>
          <a:xfrm rot="5400000">
            <a:off x="4732337" y="2171700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17"/>
          <p:cNvSpPr txBox="1">
            <a:spLocks noGrp="1"/>
          </p:cNvSpPr>
          <p:nvPr>
            <p:ph type="body" idx="1"/>
          </p:nvPr>
        </p:nvSpPr>
        <p:spPr>
          <a:xfrm rot="5400000">
            <a:off x="541338" y="190501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0" name="Google Shape;30;p1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17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1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ytuł i tekst pionowy" type="vertTx">
  <p:cSld name="VERTICAL_TEXT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18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18"/>
          <p:cNvSpPr txBox="1">
            <a:spLocks noGrp="1"/>
          </p:cNvSpPr>
          <p:nvPr>
            <p:ph type="body" idx="1"/>
          </p:nvPr>
        </p:nvSpPr>
        <p:spPr>
          <a:xfrm rot="5400000">
            <a:off x="2309019" y="-251619"/>
            <a:ext cx="4525962" cy="822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6" name="Google Shape;36;p18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7" name="Google Shape;37;p18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18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braz z podpisem" type="picTx">
  <p:cSld name="PICTURE_WITH_CAPTION_TEXT"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19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2000" b="1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1" name="Google Shape;41;p19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2" name="Google Shape;42;p19"/>
          <p:cNvSpPr txBox="1">
            <a:spLocks noGrp="1"/>
          </p:cNvSpPr>
          <p:nvPr>
            <p:ph type="body" idx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43" name="Google Shape;43;p1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19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5" name="Google Shape;45;p19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Zawartość z podpisem" type="objTx">
  <p:cSld name="OBJECT_WITH_CAPTION_TEXT"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20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2000" b="1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20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318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marL="1371600" lvl="2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marL="2286000" lvl="4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marL="2743200" lvl="5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49" name="Google Shape;49;p20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50" name="Google Shape;50;p20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2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2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usty" type="blank">
  <p:cSld name="BLANK"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2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5" name="Google Shape;55;p2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2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ylko tytuł" type="titleOnly">
  <p:cSld name="TITLE_ONLY"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22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2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2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1" name="Google Shape;61;p2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orównanie" type="twoTxTwoObj">
  <p:cSld name="TWO_OBJECTS_WITH_TEXT"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23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23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65" name="Google Shape;65;p23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66" name="Google Shape;66;p23"/>
          <p:cNvSpPr txBox="1">
            <a:spLocks noGrp="1"/>
          </p:cNvSpPr>
          <p:nvPr>
            <p:ph type="body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67" name="Google Shape;67;p23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68" name="Google Shape;68;p2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9" name="Google Shape;69;p2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2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4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1" name="Google Shape;11;p14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14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3" name="Google Shape;13;p14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4" name="Google Shape;14;p1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hyperlink" Target="mailto:tytus.sawicki@asp.waw.pl" TargetMode="External"/><Relationship Id="rId13" Type="http://schemas.openxmlformats.org/officeDocument/2006/relationships/hyperlink" Target="mailto:jakub.dabrowski@asp.waw.pl" TargetMode="External"/><Relationship Id="rId3" Type="http://schemas.openxmlformats.org/officeDocument/2006/relationships/hyperlink" Target="mailto:erasmus@asp.waw.pl" TargetMode="External"/><Relationship Id="rId7" Type="http://schemas.openxmlformats.org/officeDocument/2006/relationships/hyperlink" Target="mailto:anna.siekierska@asp.waw.pl" TargetMode="External"/><Relationship Id="rId12" Type="http://schemas.openxmlformats.org/officeDocument/2006/relationships/hyperlink" Target="mailto:jedrzej.skajster@asp.waw.pl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matylda.tracewska@asp.waw.pl" TargetMode="External"/><Relationship Id="rId11" Type="http://schemas.openxmlformats.org/officeDocument/2006/relationships/hyperlink" Target="mailto:ewa.bobrowska@asp.waw.pl" TargetMode="External"/><Relationship Id="rId5" Type="http://schemas.openxmlformats.org/officeDocument/2006/relationships/hyperlink" Target="mailto:mateusz.dabrowski@asp.waw.pl" TargetMode="External"/><Relationship Id="rId10" Type="http://schemas.openxmlformats.org/officeDocument/2006/relationships/hyperlink" Target="mailto:michal.stefanowski@asp.waw.pl" TargetMode="External"/><Relationship Id="rId4" Type="http://schemas.openxmlformats.org/officeDocument/2006/relationships/hyperlink" Target="mailto:erasmus.outgoing@asp.waw.pl" TargetMode="External"/><Relationship Id="rId9" Type="http://schemas.openxmlformats.org/officeDocument/2006/relationships/hyperlink" Target="mailto:zuzanna.sadowa@asp.waw.pl" TargetMode="External"/><Relationship Id="rId1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350B8"/>
        </a:solidFill>
        <a:effectLst/>
      </p:bgPr>
    </p:bg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"/>
          <p:cNvSpPr txBox="1">
            <a:spLocks noGrp="1"/>
          </p:cNvSpPr>
          <p:nvPr>
            <p:ph type="ctrTitle"/>
          </p:nvPr>
        </p:nvSpPr>
        <p:spPr>
          <a:xfrm>
            <a:off x="571500" y="1285875"/>
            <a:ext cx="7886700" cy="4873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</a:pPr>
            <a:r>
              <a:rPr lang="en-US" sz="24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/>
            </a:r>
            <a:br>
              <a:rPr lang="en-US" sz="24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endParaRPr/>
          </a:p>
        </p:txBody>
      </p:sp>
      <p:sp>
        <p:nvSpPr>
          <p:cNvPr id="90" name="Google Shape;90;p1"/>
          <p:cNvSpPr txBox="1">
            <a:spLocks noGrp="1"/>
          </p:cNvSpPr>
          <p:nvPr>
            <p:ph type="subTitle" idx="1"/>
          </p:nvPr>
        </p:nvSpPr>
        <p:spPr>
          <a:xfrm>
            <a:off x="684212" y="549275"/>
            <a:ext cx="7829550" cy="53006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2800"/>
              <a:buNone/>
            </a:pPr>
            <a:r>
              <a:rPr lang="en-US" sz="2800" b="0" i="0" u="none" dirty="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rPr>
              <a:t> </a:t>
            </a:r>
            <a:endParaRPr sz="2800" b="0" i="0" u="none" dirty="0">
              <a:solidFill>
                <a:srgbClr val="D55C2B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ctr" rtl="0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Clr>
                <a:srgbClr val="FF7C80"/>
              </a:buClr>
              <a:buSzPts val="3600"/>
              <a:buNone/>
            </a:pPr>
            <a:r>
              <a:rPr lang="en-US" sz="3600" b="1" i="0" u="none" dirty="0">
                <a:solidFill>
                  <a:srgbClr val="FF7C80"/>
                </a:solidFill>
                <a:latin typeface="Arial Rounded"/>
                <a:ea typeface="Arial Rounded"/>
                <a:cs typeface="Arial Rounded"/>
                <a:sym typeface="Arial Rounded"/>
              </a:rPr>
              <a:t>ZASADY UDZIAŁU STUDENTÓW </a:t>
            </a:r>
            <a:br>
              <a:rPr lang="en-US" sz="3600" b="1" i="0" u="none" dirty="0">
                <a:solidFill>
                  <a:srgbClr val="FF7C80"/>
                </a:solidFill>
                <a:latin typeface="Arial Rounded"/>
                <a:ea typeface="Arial Rounded"/>
                <a:cs typeface="Arial Rounded"/>
                <a:sym typeface="Arial Rounded"/>
              </a:rPr>
            </a:br>
            <a:r>
              <a:rPr lang="en-US" sz="3600" b="1" i="0" u="none" dirty="0">
                <a:solidFill>
                  <a:srgbClr val="FF7C80"/>
                </a:solidFill>
                <a:latin typeface="Arial Rounded"/>
                <a:ea typeface="Arial Rounded"/>
                <a:cs typeface="Arial Rounded"/>
                <a:sym typeface="Arial Rounded"/>
              </a:rPr>
              <a:t>AKADEMII SZTUK PIĘKNYCH </a:t>
            </a:r>
            <a:r>
              <a:rPr lang="pl-PL" sz="3600" b="1" i="0" u="none" dirty="0" smtClean="0">
                <a:solidFill>
                  <a:srgbClr val="FF7C80"/>
                </a:solidFill>
                <a:latin typeface="Arial Rounded"/>
                <a:ea typeface="Arial Rounded"/>
                <a:cs typeface="Arial Rounded"/>
                <a:sym typeface="Arial Rounded"/>
              </a:rPr>
              <a:t>      </a:t>
            </a:r>
            <a:r>
              <a:rPr lang="en-US" sz="3600" b="1" i="0" u="none" dirty="0" smtClean="0">
                <a:solidFill>
                  <a:srgbClr val="FF7C80"/>
                </a:solidFill>
                <a:latin typeface="Arial Rounded"/>
                <a:ea typeface="Arial Rounded"/>
                <a:cs typeface="Arial Rounded"/>
                <a:sym typeface="Arial Rounded"/>
              </a:rPr>
              <a:t>W </a:t>
            </a:r>
            <a:r>
              <a:rPr lang="en-US" sz="3600" b="1" i="0" u="none" dirty="0">
                <a:solidFill>
                  <a:srgbClr val="FF7C80"/>
                </a:solidFill>
                <a:latin typeface="Arial Rounded"/>
                <a:ea typeface="Arial Rounded"/>
                <a:cs typeface="Arial Rounded"/>
                <a:sym typeface="Arial Rounded"/>
              </a:rPr>
              <a:t>WARSZAWIE </a:t>
            </a:r>
            <a:endParaRPr dirty="0"/>
          </a:p>
          <a:p>
            <a:pPr marL="0" lvl="0" indent="0" algn="ctr" rtl="0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Clr>
                <a:srgbClr val="FF7C80"/>
              </a:buClr>
              <a:buSzPts val="3600"/>
              <a:buNone/>
            </a:pPr>
            <a:r>
              <a:rPr lang="en-US" sz="3600" b="1" i="0" u="none" dirty="0">
                <a:solidFill>
                  <a:srgbClr val="FF7C80"/>
                </a:solidFill>
                <a:latin typeface="Arial Rounded"/>
                <a:ea typeface="Arial Rounded"/>
                <a:cs typeface="Arial Rounded"/>
                <a:sym typeface="Arial Rounded"/>
              </a:rPr>
              <a:t>W PROGRAMIE ERASMUS +</a:t>
            </a:r>
            <a:br>
              <a:rPr lang="en-US" sz="3600" b="1" i="0" u="none" dirty="0">
                <a:solidFill>
                  <a:srgbClr val="FF7C80"/>
                </a:solidFill>
                <a:latin typeface="Arial Rounded"/>
                <a:ea typeface="Arial Rounded"/>
                <a:cs typeface="Arial Rounded"/>
                <a:sym typeface="Arial Rounded"/>
              </a:rPr>
            </a:br>
            <a:r>
              <a:rPr lang="en-US" sz="3600" b="1" i="0" u="none" dirty="0">
                <a:solidFill>
                  <a:srgbClr val="FF7C80"/>
                </a:solidFill>
                <a:latin typeface="Arial Rounded"/>
                <a:ea typeface="Arial Rounded"/>
                <a:cs typeface="Arial Rounded"/>
                <a:sym typeface="Arial Rounded"/>
              </a:rPr>
              <a:t>W ROKU AKADEMICKIM </a:t>
            </a:r>
            <a:r>
              <a:rPr lang="en-US" sz="3600" b="1" i="0" u="none" dirty="0" smtClean="0">
                <a:solidFill>
                  <a:srgbClr val="FF7C80"/>
                </a:solidFill>
                <a:latin typeface="Arial Rounded"/>
                <a:ea typeface="Arial Rounded"/>
                <a:cs typeface="Arial Rounded"/>
                <a:sym typeface="Arial Rounded"/>
              </a:rPr>
              <a:t>20</a:t>
            </a:r>
            <a:r>
              <a:rPr lang="en-US" sz="3600" b="1" dirty="0" smtClean="0">
                <a:solidFill>
                  <a:srgbClr val="FF7C80"/>
                </a:solidFill>
                <a:latin typeface="Arial Rounded"/>
                <a:ea typeface="Arial Rounded"/>
                <a:cs typeface="Arial Rounded"/>
                <a:sym typeface="Arial Rounded"/>
              </a:rPr>
              <a:t>2</a:t>
            </a:r>
            <a:r>
              <a:rPr lang="pl-PL" sz="3600" b="1" dirty="0" smtClean="0">
                <a:solidFill>
                  <a:srgbClr val="FF7C80"/>
                </a:solidFill>
                <a:latin typeface="Arial Rounded"/>
                <a:ea typeface="Arial Rounded"/>
                <a:cs typeface="Arial Rounded"/>
                <a:sym typeface="Arial Rounded"/>
              </a:rPr>
              <a:t>1</a:t>
            </a:r>
            <a:r>
              <a:rPr lang="en-US" sz="3600" b="1" i="0" u="none" dirty="0" smtClean="0">
                <a:solidFill>
                  <a:srgbClr val="FF7C80"/>
                </a:solidFill>
                <a:latin typeface="Arial Rounded"/>
                <a:ea typeface="Arial Rounded"/>
                <a:cs typeface="Arial Rounded"/>
                <a:sym typeface="Arial Rounded"/>
              </a:rPr>
              <a:t>/202</a:t>
            </a:r>
            <a:r>
              <a:rPr lang="pl-PL" sz="3600" b="1" i="0" u="none" dirty="0" smtClean="0">
                <a:solidFill>
                  <a:srgbClr val="FF7C80"/>
                </a:solidFill>
                <a:latin typeface="Arial Rounded"/>
                <a:ea typeface="Arial Rounded"/>
                <a:cs typeface="Arial Rounded"/>
                <a:sym typeface="Arial Rounded"/>
              </a:rPr>
              <a:t>2</a:t>
            </a:r>
            <a:endParaRPr dirty="0"/>
          </a:p>
        </p:txBody>
      </p:sp>
      <p:pic>
        <p:nvPicPr>
          <p:cNvPr id="91" name="Google Shape;91;p1" descr="LAYOUT do prezentacji-04.p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700337" y="5305425"/>
            <a:ext cx="4016375" cy="10890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350B8"/>
        </a:solidFill>
        <a:effectLst/>
      </p:bgPr>
    </p:bg>
    <p:spTree>
      <p:nvGrpSpPr>
        <p:cNvPr id="1" name="Shape 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Google Shape;198;p10"/>
          <p:cNvSpPr txBox="1">
            <a:spLocks noGrp="1"/>
          </p:cNvSpPr>
          <p:nvPr>
            <p:ph type="title"/>
          </p:nvPr>
        </p:nvSpPr>
        <p:spPr>
          <a:xfrm>
            <a:off x="32385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C80"/>
              </a:buClr>
              <a:buSzPts val="3600"/>
              <a:buFont typeface="Calibri"/>
              <a:buNone/>
            </a:pPr>
            <a:r>
              <a:rPr lang="en-US" sz="3600" b="1" i="0" u="none">
                <a:solidFill>
                  <a:srgbClr val="FF7C80"/>
                </a:solidFill>
                <a:latin typeface="Calibri"/>
                <a:ea typeface="Calibri"/>
                <a:cs typeface="Calibri"/>
                <a:sym typeface="Calibri"/>
              </a:rPr>
              <a:t>UMOWA ERAMUS+</a:t>
            </a:r>
            <a:endParaRPr/>
          </a:p>
        </p:txBody>
      </p:sp>
      <p:pic>
        <p:nvPicPr>
          <p:cNvPr id="199" name="Google Shape;199;p10" descr="LAYOUT do prezentacji-04.p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351587" y="530225"/>
            <a:ext cx="2335212" cy="633412"/>
          </a:xfrm>
          <a:prstGeom prst="rect">
            <a:avLst/>
          </a:prstGeom>
          <a:noFill/>
          <a:ln>
            <a:noFill/>
          </a:ln>
        </p:spPr>
      </p:pic>
      <p:sp>
        <p:nvSpPr>
          <p:cNvPr id="200" name="Google Shape;200;p10"/>
          <p:cNvSpPr/>
          <p:nvPr/>
        </p:nvSpPr>
        <p:spPr>
          <a:xfrm>
            <a:off x="395287" y="1595437"/>
            <a:ext cx="8424862" cy="863600"/>
          </a:xfrm>
          <a:prstGeom prst="roundRect">
            <a:avLst>
              <a:gd name="adj" fmla="val 16667"/>
            </a:avLst>
          </a:prstGeom>
          <a:noFill/>
          <a:ln w="25400" cap="flat" cmpd="sng">
            <a:solidFill>
              <a:srgbClr val="FF7C8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1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Calibri"/>
              <a:buNone/>
            </a:pPr>
            <a:r>
              <a:rPr lang="en-US" sz="2400" b="1" i="0" u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Co jest potrzebne do zawarcia umowy w programie Erasmus+?</a:t>
            </a:r>
            <a:endParaRPr/>
          </a:p>
        </p:txBody>
      </p:sp>
      <p:sp>
        <p:nvSpPr>
          <p:cNvPr id="201" name="Google Shape;201;p10"/>
          <p:cNvSpPr/>
          <p:nvPr/>
        </p:nvSpPr>
        <p:spPr>
          <a:xfrm>
            <a:off x="395287" y="3141662"/>
            <a:ext cx="1873250" cy="3455987"/>
          </a:xfrm>
          <a:prstGeom prst="roundRect">
            <a:avLst>
              <a:gd name="adj" fmla="val 16667"/>
            </a:avLst>
          </a:prstGeom>
          <a:noFill/>
          <a:ln w="25400" cap="flat" cmpd="sng">
            <a:solidFill>
              <a:srgbClr val="FF7C8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1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Calibri"/>
              <a:buNone/>
            </a:pPr>
            <a:r>
              <a:rPr lang="en-US" sz="2400" b="1" i="0" u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Learning Agreement/Training Agreement</a:t>
            </a:r>
            <a:endParaRPr/>
          </a:p>
        </p:txBody>
      </p:sp>
      <p:sp>
        <p:nvSpPr>
          <p:cNvPr id="202" name="Google Shape;202;p10"/>
          <p:cNvSpPr/>
          <p:nvPr/>
        </p:nvSpPr>
        <p:spPr>
          <a:xfrm>
            <a:off x="2484437" y="3141662"/>
            <a:ext cx="1871662" cy="3455987"/>
          </a:xfrm>
          <a:prstGeom prst="roundRect">
            <a:avLst>
              <a:gd name="adj" fmla="val 16667"/>
            </a:avLst>
          </a:prstGeom>
          <a:noFill/>
          <a:ln w="25400" cap="flat" cmpd="sng">
            <a:solidFill>
              <a:srgbClr val="FF7C8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1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Calibri"/>
              <a:buNone/>
            </a:pPr>
            <a:r>
              <a:rPr lang="en-US" sz="2400" b="1" i="0" u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Karta EKUZ, Ubezpie-czenie NNW i OC za granicą (np. ISIC)</a:t>
            </a:r>
            <a:endParaRPr/>
          </a:p>
        </p:txBody>
      </p:sp>
      <p:sp>
        <p:nvSpPr>
          <p:cNvPr id="203" name="Google Shape;203;p10"/>
          <p:cNvSpPr/>
          <p:nvPr/>
        </p:nvSpPr>
        <p:spPr>
          <a:xfrm>
            <a:off x="4643437" y="3141662"/>
            <a:ext cx="1871662" cy="3455987"/>
          </a:xfrm>
          <a:prstGeom prst="roundRect">
            <a:avLst>
              <a:gd name="adj" fmla="val 16667"/>
            </a:avLst>
          </a:prstGeom>
          <a:noFill/>
          <a:ln w="25400" cap="flat" cmpd="sng">
            <a:solidFill>
              <a:srgbClr val="FF7C8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1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Calibri"/>
              <a:buNone/>
            </a:pPr>
            <a:r>
              <a:rPr lang="en-US" sz="2400" b="1" i="0" u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Konto w EUR (najlepiej)</a:t>
            </a:r>
            <a:endParaRPr/>
          </a:p>
        </p:txBody>
      </p:sp>
      <p:sp>
        <p:nvSpPr>
          <p:cNvPr id="204" name="Google Shape;204;p10"/>
          <p:cNvSpPr txBox="1"/>
          <p:nvPr/>
        </p:nvSpPr>
        <p:spPr>
          <a:xfrm>
            <a:off x="1439862" y="2616200"/>
            <a:ext cx="6762750" cy="368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1800"/>
              <a:buFont typeface="Arial"/>
              <a:buNone/>
            </a:pPr>
            <a:r>
              <a:rPr lang="en-US" sz="1800" b="1" i="0" u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UWAGA!!! FORMALNOŚCI 1 MIESIĄC PRZED WYJAZDEM!!!</a:t>
            </a:r>
            <a:endParaRPr/>
          </a:p>
        </p:txBody>
      </p:sp>
      <p:sp>
        <p:nvSpPr>
          <p:cNvPr id="205" name="Google Shape;205;p10"/>
          <p:cNvSpPr/>
          <p:nvPr/>
        </p:nvSpPr>
        <p:spPr>
          <a:xfrm>
            <a:off x="6792912" y="3141662"/>
            <a:ext cx="1871662" cy="3455987"/>
          </a:xfrm>
          <a:prstGeom prst="roundRect">
            <a:avLst>
              <a:gd name="adj" fmla="val 16667"/>
            </a:avLst>
          </a:prstGeom>
          <a:noFill/>
          <a:ln w="25400" cap="flat" cmpd="sng">
            <a:solidFill>
              <a:srgbClr val="FF7C8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1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Calibri"/>
              <a:buNone/>
            </a:pPr>
            <a:r>
              <a:rPr lang="en-US" sz="2400" b="1" i="0" u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Zalecana rejestracja w systemie Odyseusz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350B8"/>
        </a:solidFill>
        <a:effectLst/>
      </p:bgPr>
    </p:bg>
    <p:spTree>
      <p:nvGrpSpPr>
        <p:cNvPr id="1" name="Shape 2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Google Shape;210;p11"/>
          <p:cNvSpPr txBox="1">
            <a:spLocks noGrp="1"/>
          </p:cNvSpPr>
          <p:nvPr>
            <p:ph type="title"/>
          </p:nvPr>
        </p:nvSpPr>
        <p:spPr>
          <a:xfrm>
            <a:off x="32385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C80"/>
              </a:buClr>
              <a:buSzPts val="3600"/>
              <a:buFont typeface="Calibri"/>
              <a:buNone/>
            </a:pPr>
            <a:r>
              <a:rPr lang="en-US" sz="3600" b="1" i="0" u="none">
                <a:solidFill>
                  <a:srgbClr val="FF7C80"/>
                </a:solidFill>
                <a:latin typeface="Calibri"/>
                <a:ea typeface="Calibri"/>
                <a:cs typeface="Calibri"/>
                <a:sym typeface="Calibri"/>
              </a:rPr>
              <a:t>UMOWA ERAMUS+ c.d.</a:t>
            </a:r>
            <a:endParaRPr/>
          </a:p>
        </p:txBody>
      </p:sp>
      <p:pic>
        <p:nvPicPr>
          <p:cNvPr id="211" name="Google Shape;211;p11" descr="LAYOUT do prezentacji-04.p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351587" y="530225"/>
            <a:ext cx="2335212" cy="633412"/>
          </a:xfrm>
          <a:prstGeom prst="rect">
            <a:avLst/>
          </a:prstGeom>
          <a:noFill/>
          <a:ln>
            <a:noFill/>
          </a:ln>
        </p:spPr>
      </p:pic>
      <p:sp>
        <p:nvSpPr>
          <p:cNvPr id="212" name="Google Shape;212;p11"/>
          <p:cNvSpPr/>
          <p:nvPr/>
        </p:nvSpPr>
        <p:spPr>
          <a:xfrm>
            <a:off x="395287" y="1595437"/>
            <a:ext cx="3960812" cy="863600"/>
          </a:xfrm>
          <a:prstGeom prst="roundRect">
            <a:avLst>
              <a:gd name="adj" fmla="val 16667"/>
            </a:avLst>
          </a:prstGeom>
          <a:noFill/>
          <a:ln w="25400" cap="flat" cmpd="sng">
            <a:solidFill>
              <a:srgbClr val="FF7C8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1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Calibri"/>
              <a:buNone/>
            </a:pPr>
            <a:r>
              <a:rPr lang="en-US" sz="2400" b="1" i="0" u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WSPARCIE JĘZYKOWE</a:t>
            </a:r>
            <a:endParaRPr/>
          </a:p>
        </p:txBody>
      </p:sp>
      <p:sp>
        <p:nvSpPr>
          <p:cNvPr id="213" name="Google Shape;213;p11"/>
          <p:cNvSpPr/>
          <p:nvPr/>
        </p:nvSpPr>
        <p:spPr>
          <a:xfrm>
            <a:off x="395286" y="3141662"/>
            <a:ext cx="1910031" cy="3455987"/>
          </a:xfrm>
          <a:prstGeom prst="roundRect">
            <a:avLst>
              <a:gd name="adj" fmla="val 16667"/>
            </a:avLst>
          </a:prstGeom>
          <a:noFill/>
          <a:ln w="25400" cap="flat" cmpd="sng">
            <a:solidFill>
              <a:srgbClr val="FF7C8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1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Calibri"/>
              <a:buNone/>
            </a:pPr>
            <a:r>
              <a:rPr lang="en-US" sz="2400" b="1" i="0" u="none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OLS</a:t>
            </a:r>
            <a:endParaRPr dirty="0"/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Calibri"/>
              <a:buNone/>
            </a:pPr>
            <a:r>
              <a:rPr lang="en-US" sz="2400" b="1" i="0" u="none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Test </a:t>
            </a:r>
            <a:r>
              <a:rPr lang="en-US" sz="2400" b="1" i="0" u="none" dirty="0" err="1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językowy</a:t>
            </a:r>
            <a:r>
              <a:rPr lang="en-US" sz="2400" b="1" i="0" u="none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400" b="1" i="0" u="none" dirty="0" err="1" smtClean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przed</a:t>
            </a:r>
            <a:r>
              <a:rPr lang="pl-PL" sz="2400" b="1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400" b="1" i="0" u="none" dirty="0" err="1" smtClean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mobilności</a:t>
            </a:r>
            <a:r>
              <a:rPr lang="pl-PL" sz="2400" b="1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ą</a:t>
            </a:r>
            <a:r>
              <a:rPr lang="en-US" sz="2400" b="1" i="0" u="none" dirty="0" smtClean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dirty="0"/>
          </a:p>
        </p:txBody>
      </p:sp>
      <p:sp>
        <p:nvSpPr>
          <p:cNvPr id="214" name="Google Shape;214;p11"/>
          <p:cNvSpPr/>
          <p:nvPr/>
        </p:nvSpPr>
        <p:spPr>
          <a:xfrm>
            <a:off x="2484437" y="3141662"/>
            <a:ext cx="1871662" cy="3455987"/>
          </a:xfrm>
          <a:prstGeom prst="roundRect">
            <a:avLst>
              <a:gd name="adj" fmla="val 16667"/>
            </a:avLst>
          </a:prstGeom>
          <a:noFill/>
          <a:ln w="25400" cap="flat" cmpd="sng">
            <a:solidFill>
              <a:srgbClr val="FF7C8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1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Calibri"/>
              <a:buNone/>
            </a:pPr>
            <a:r>
              <a:rPr lang="en-US" sz="2400" b="1" i="0" u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OLS </a:t>
            </a:r>
            <a:br>
              <a:rPr lang="en-US" sz="2400" b="1" i="0" u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US" sz="2400" b="1" i="0" u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Kurs językowy online (możliwość kursu językowego kraju mobilności)</a:t>
            </a:r>
            <a:endParaRPr/>
          </a:p>
        </p:txBody>
      </p:sp>
      <p:sp>
        <p:nvSpPr>
          <p:cNvPr id="215" name="Google Shape;215;p11"/>
          <p:cNvSpPr/>
          <p:nvPr/>
        </p:nvSpPr>
        <p:spPr>
          <a:xfrm>
            <a:off x="4643437" y="3141662"/>
            <a:ext cx="1871662" cy="3455987"/>
          </a:xfrm>
          <a:prstGeom prst="roundRect">
            <a:avLst>
              <a:gd name="adj" fmla="val 16667"/>
            </a:avLst>
          </a:prstGeom>
          <a:noFill/>
          <a:ln w="25400" cap="flat" cmpd="sng">
            <a:solidFill>
              <a:srgbClr val="FF7C8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1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Calibri"/>
              <a:buNone/>
            </a:pPr>
            <a:r>
              <a:rPr lang="en-US" sz="2400" b="1" i="0" u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Obowiąz-kowy raport z mobilności</a:t>
            </a:r>
            <a:endParaRPr/>
          </a:p>
        </p:txBody>
      </p:sp>
      <p:sp>
        <p:nvSpPr>
          <p:cNvPr id="216" name="Google Shape;216;p11"/>
          <p:cNvSpPr/>
          <p:nvPr/>
        </p:nvSpPr>
        <p:spPr>
          <a:xfrm>
            <a:off x="6792912" y="3141662"/>
            <a:ext cx="1871662" cy="3455987"/>
          </a:xfrm>
          <a:prstGeom prst="roundRect">
            <a:avLst>
              <a:gd name="adj" fmla="val 16667"/>
            </a:avLst>
          </a:prstGeom>
          <a:noFill/>
          <a:ln w="25400" cap="flat" cmpd="sng">
            <a:solidFill>
              <a:srgbClr val="FF7C8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1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Calibri"/>
              <a:buNone/>
            </a:pPr>
            <a:r>
              <a:rPr lang="en-US" sz="2400" b="1" i="0" u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Obowiąz-kowy raport o uznawalności (uczestnicy wybierani losowo)</a:t>
            </a:r>
            <a:endParaRPr/>
          </a:p>
        </p:txBody>
      </p:sp>
      <p:sp>
        <p:nvSpPr>
          <p:cNvPr id="217" name="Google Shape;217;p11"/>
          <p:cNvSpPr/>
          <p:nvPr/>
        </p:nvSpPr>
        <p:spPr>
          <a:xfrm>
            <a:off x="4637087" y="1595437"/>
            <a:ext cx="3960812" cy="863600"/>
          </a:xfrm>
          <a:prstGeom prst="roundRect">
            <a:avLst>
              <a:gd name="adj" fmla="val 16667"/>
            </a:avLst>
          </a:prstGeom>
          <a:noFill/>
          <a:ln w="25400" cap="flat" cmpd="sng">
            <a:solidFill>
              <a:srgbClr val="FF7C8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1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Calibri"/>
              <a:buNone/>
            </a:pPr>
            <a:r>
              <a:rPr lang="en-US" sz="2400" b="1" i="0" u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RAPORTY UCZESTNIKA PROJEKTU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350B8"/>
        </a:solidFill>
        <a:effectLst/>
      </p:bgPr>
    </p:bg>
    <p:spTree>
      <p:nvGrpSpPr>
        <p:cNvPr id="1" name="Shape 2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Google Shape;222;p12"/>
          <p:cNvSpPr txBox="1">
            <a:spLocks noGrp="1"/>
          </p:cNvSpPr>
          <p:nvPr>
            <p:ph type="title"/>
          </p:nvPr>
        </p:nvSpPr>
        <p:spPr>
          <a:xfrm>
            <a:off x="32385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C80"/>
              </a:buClr>
              <a:buSzPts val="3600"/>
              <a:buFont typeface="Calibri"/>
              <a:buNone/>
            </a:pPr>
            <a:r>
              <a:rPr lang="en-US" sz="3600" b="1" i="0" u="none">
                <a:solidFill>
                  <a:srgbClr val="FF7C80"/>
                </a:solidFill>
                <a:latin typeface="Calibri"/>
                <a:ea typeface="Calibri"/>
                <a:cs typeface="Calibri"/>
                <a:sym typeface="Calibri"/>
              </a:rPr>
              <a:t>UMOWA ERAMUS+ c.d.</a:t>
            </a:r>
            <a:endParaRPr/>
          </a:p>
        </p:txBody>
      </p:sp>
      <p:pic>
        <p:nvPicPr>
          <p:cNvPr id="223" name="Google Shape;223;p12" descr="LAYOUT do prezentacji-04.p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351587" y="530225"/>
            <a:ext cx="2335212" cy="633412"/>
          </a:xfrm>
          <a:prstGeom prst="rect">
            <a:avLst/>
          </a:prstGeom>
          <a:noFill/>
          <a:ln>
            <a:noFill/>
          </a:ln>
        </p:spPr>
      </p:pic>
      <p:sp>
        <p:nvSpPr>
          <p:cNvPr id="224" name="Google Shape;224;p12"/>
          <p:cNvSpPr/>
          <p:nvPr/>
        </p:nvSpPr>
        <p:spPr>
          <a:xfrm>
            <a:off x="395287" y="1595437"/>
            <a:ext cx="8269287" cy="863600"/>
          </a:xfrm>
          <a:prstGeom prst="roundRect">
            <a:avLst>
              <a:gd name="adj" fmla="val 16667"/>
            </a:avLst>
          </a:prstGeom>
          <a:noFill/>
          <a:ln w="25400" cap="flat" cmpd="sng">
            <a:solidFill>
              <a:srgbClr val="FF7C8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1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Calibri"/>
              <a:buNone/>
            </a:pPr>
            <a:r>
              <a:rPr lang="en-US" sz="2400" b="1" i="0" u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OBOWIĄZKOWE DOKUMENTY</a:t>
            </a:r>
            <a:endParaRPr/>
          </a:p>
        </p:txBody>
      </p:sp>
      <p:sp>
        <p:nvSpPr>
          <p:cNvPr id="225" name="Google Shape;225;p12"/>
          <p:cNvSpPr/>
          <p:nvPr/>
        </p:nvSpPr>
        <p:spPr>
          <a:xfrm>
            <a:off x="395287" y="3789362"/>
            <a:ext cx="2520950" cy="2808287"/>
          </a:xfrm>
          <a:prstGeom prst="roundRect">
            <a:avLst>
              <a:gd name="adj" fmla="val 16667"/>
            </a:avLst>
          </a:prstGeom>
          <a:noFill/>
          <a:ln w="25400" cap="flat" cmpd="sng">
            <a:solidFill>
              <a:srgbClr val="FF7C8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1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Calibri"/>
              <a:buNone/>
            </a:pPr>
            <a:r>
              <a:rPr lang="en-US" sz="2400" b="1" i="0" u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Learning Agreement (Before mobility), umowa podpisywana w Biurze Erasmus</a:t>
            </a:r>
            <a:endParaRPr/>
          </a:p>
        </p:txBody>
      </p:sp>
      <p:sp>
        <p:nvSpPr>
          <p:cNvPr id="226" name="Google Shape;226;p12"/>
          <p:cNvSpPr/>
          <p:nvPr/>
        </p:nvSpPr>
        <p:spPr>
          <a:xfrm>
            <a:off x="395287" y="2747962"/>
            <a:ext cx="2520950" cy="863600"/>
          </a:xfrm>
          <a:prstGeom prst="roundRect">
            <a:avLst>
              <a:gd name="adj" fmla="val 16667"/>
            </a:avLst>
          </a:prstGeom>
          <a:noFill/>
          <a:ln w="25400" cap="flat" cmpd="sng">
            <a:solidFill>
              <a:srgbClr val="FF7C8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1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Calibri"/>
              <a:buNone/>
            </a:pPr>
            <a:r>
              <a:rPr lang="en-US" sz="2400" b="1" i="0" u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Przed mobilnością</a:t>
            </a:r>
            <a:endParaRPr/>
          </a:p>
        </p:txBody>
      </p:sp>
      <p:sp>
        <p:nvSpPr>
          <p:cNvPr id="227" name="Google Shape;227;p12"/>
          <p:cNvSpPr/>
          <p:nvPr/>
        </p:nvSpPr>
        <p:spPr>
          <a:xfrm>
            <a:off x="3270250" y="2747962"/>
            <a:ext cx="2519362" cy="863600"/>
          </a:xfrm>
          <a:prstGeom prst="roundRect">
            <a:avLst>
              <a:gd name="adj" fmla="val 16667"/>
            </a:avLst>
          </a:prstGeom>
          <a:noFill/>
          <a:ln w="25400" cap="flat" cmpd="sng">
            <a:solidFill>
              <a:srgbClr val="FF7C8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1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Calibri"/>
              <a:buNone/>
            </a:pPr>
            <a:r>
              <a:rPr lang="en-US" sz="2400" b="1" i="0" u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W trakcie mobilności </a:t>
            </a:r>
            <a:endParaRPr/>
          </a:p>
        </p:txBody>
      </p:sp>
      <p:sp>
        <p:nvSpPr>
          <p:cNvPr id="228" name="Google Shape;228;p12"/>
          <p:cNvSpPr/>
          <p:nvPr/>
        </p:nvSpPr>
        <p:spPr>
          <a:xfrm>
            <a:off x="6143625" y="2747962"/>
            <a:ext cx="2520950" cy="863600"/>
          </a:xfrm>
          <a:prstGeom prst="roundRect">
            <a:avLst>
              <a:gd name="adj" fmla="val 16667"/>
            </a:avLst>
          </a:prstGeom>
          <a:noFill/>
          <a:ln w="25400" cap="flat" cmpd="sng">
            <a:solidFill>
              <a:srgbClr val="FF7C8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1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Calibri"/>
              <a:buNone/>
            </a:pPr>
            <a:r>
              <a:rPr lang="en-US" sz="2400" b="1" i="0" u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Po zakończeniu mobilności</a:t>
            </a:r>
            <a:endParaRPr/>
          </a:p>
        </p:txBody>
      </p:sp>
      <p:sp>
        <p:nvSpPr>
          <p:cNvPr id="229" name="Google Shape;229;p12"/>
          <p:cNvSpPr/>
          <p:nvPr/>
        </p:nvSpPr>
        <p:spPr>
          <a:xfrm>
            <a:off x="3270250" y="3789362"/>
            <a:ext cx="2519362" cy="2808287"/>
          </a:xfrm>
          <a:prstGeom prst="roundRect">
            <a:avLst>
              <a:gd name="adj" fmla="val 16667"/>
            </a:avLst>
          </a:prstGeom>
          <a:noFill/>
          <a:ln w="25400" cap="flat" cmpd="sng">
            <a:solidFill>
              <a:srgbClr val="FF7C8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1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Calibri"/>
              <a:buNone/>
            </a:pPr>
            <a:r>
              <a:rPr lang="en-US" sz="2400" b="1" i="0" u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Learning Agreement (During mobility) – </a:t>
            </a:r>
            <a:br>
              <a:rPr lang="en-US" sz="2400" b="1" i="0" u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US" sz="1800" b="1" i="0" u="non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bardzo ważne zatwierdzenie zmian modułów/</a:t>
            </a:r>
            <a:br>
              <a:rPr lang="en-US" sz="1800" b="1" i="0" u="non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US" sz="1800" b="1" i="0" u="non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przedmiotów</a:t>
            </a:r>
            <a:endParaRPr/>
          </a:p>
        </p:txBody>
      </p:sp>
      <p:sp>
        <p:nvSpPr>
          <p:cNvPr id="230" name="Google Shape;230;p12"/>
          <p:cNvSpPr/>
          <p:nvPr/>
        </p:nvSpPr>
        <p:spPr>
          <a:xfrm>
            <a:off x="6162675" y="3789362"/>
            <a:ext cx="2520950" cy="2808287"/>
          </a:xfrm>
          <a:prstGeom prst="roundRect">
            <a:avLst>
              <a:gd name="adj" fmla="val 16667"/>
            </a:avLst>
          </a:prstGeom>
          <a:noFill/>
          <a:ln w="25400" cap="flat" cmpd="sng">
            <a:solidFill>
              <a:srgbClr val="FF7C8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1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Calibri"/>
              <a:buNone/>
            </a:pPr>
            <a:r>
              <a:rPr lang="en-US" sz="2000" b="1" i="0" u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Transcript of Records (After mobility), zaświadczenie potwierdzające okres trwania mobilności – </a:t>
            </a:r>
            <a:br>
              <a:rPr lang="en-US" sz="2000" b="1" i="0" u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US" sz="1200" b="1" i="0" u="non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bardzo ważna zgodność z umową (do 5 dni), jeśli nie – konsekwencje finansowe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" name="Google Shape;235;p13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2000"/>
              <a:buFont typeface="Calibri"/>
              <a:buNone/>
            </a:pPr>
            <a:r>
              <a:rPr lang="en-US" sz="2000" b="1" i="0" u="none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rPr>
              <a:t>Informacje kontaktowe</a:t>
            </a:r>
            <a:endParaRPr/>
          </a:p>
        </p:txBody>
      </p:sp>
      <p:sp>
        <p:nvSpPr>
          <p:cNvPr id="236" name="Google Shape;236;p13"/>
          <p:cNvSpPr txBox="1">
            <a:spLocks noGrp="1"/>
          </p:cNvSpPr>
          <p:nvPr>
            <p:ph type="body" idx="1"/>
          </p:nvPr>
        </p:nvSpPr>
        <p:spPr>
          <a:xfrm>
            <a:off x="468312" y="1628775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en-US" sz="1400" b="1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Biuro</a:t>
            </a:r>
            <a:r>
              <a:rPr lang="en-US" sz="1400" b="1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400" b="1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Programu</a:t>
            </a:r>
            <a:r>
              <a:rPr lang="en-US" sz="1400" b="1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Erasmus/Erasmus+</a:t>
            </a:r>
            <a:endParaRPr dirty="0"/>
          </a:p>
          <a:p>
            <a:pPr marL="342900" marR="0" lvl="0" indent="-342900" algn="l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en-US" sz="1400" b="1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Wybrzeże</a:t>
            </a:r>
            <a:r>
              <a:rPr lang="en-US" sz="1400" b="1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400" b="1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Kościuszkowskie</a:t>
            </a:r>
            <a:r>
              <a:rPr lang="en-US" sz="1400" b="1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400" b="1" i="0" u="none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37/39</a:t>
            </a:r>
            <a:endParaRPr lang="pl-PL" dirty="0"/>
          </a:p>
          <a:p>
            <a:pPr marL="342900">
              <a:spcBef>
                <a:spcPts val="280"/>
              </a:spcBef>
              <a:buSzPts val="1400"/>
              <a:buNone/>
            </a:pPr>
            <a:r>
              <a:rPr lang="pl-PL" sz="1400" b="1" dirty="0"/>
              <a:t>Sala 1.14</a:t>
            </a:r>
            <a:endParaRPr sz="1400" b="1" dirty="0"/>
          </a:p>
          <a:p>
            <a:pPr marL="342900" marR="0" lvl="0" indent="-342900" algn="l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en-US" sz="1400" b="1" i="0" u="sng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  <a:hlinkClick r:id="rId3"/>
              </a:rPr>
              <a:t>erasmus@asp.waw.pl</a:t>
            </a:r>
            <a:r>
              <a:rPr lang="en-US" sz="1400" b="1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Agnieszka </a:t>
            </a:r>
            <a:r>
              <a:rPr lang="en-US" sz="1400" b="1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Kołodziej</a:t>
            </a:r>
            <a:endParaRPr dirty="0"/>
          </a:p>
          <a:p>
            <a:pPr marL="342900" marR="0" lvl="0" indent="-342900" algn="l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en-US" sz="1400" b="1" i="0" u="sng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  <a:hlinkClick r:id="rId4"/>
              </a:rPr>
              <a:t>erasmus.outgoing@asp.waw.pl</a:t>
            </a:r>
            <a:r>
              <a:rPr lang="en-US" sz="1400" b="1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Paula Gowin</a:t>
            </a:r>
            <a:endParaRPr dirty="0"/>
          </a:p>
          <a:p>
            <a:pPr marL="342900" marR="0" lvl="0" indent="-342900" algn="l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en-US" sz="1400" b="1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dirty="0"/>
          </a:p>
          <a:p>
            <a:pPr marL="342900" marR="0" lvl="0" indent="-342900" algn="l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</a:pPr>
            <a:r>
              <a:rPr lang="en-US" sz="1400" b="1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Koordynatorzy</a:t>
            </a:r>
            <a:r>
              <a:rPr lang="en-US" sz="1400" b="1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400" b="1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Wydziałowi</a:t>
            </a:r>
            <a:r>
              <a:rPr lang="en-US" sz="1400" b="1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:</a:t>
            </a:r>
            <a:endParaRPr sz="1400" b="0" i="0" u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</a:pPr>
            <a:r>
              <a:rPr lang="en-US" sz="1400" b="0" i="0" u="sng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Wydział</a:t>
            </a:r>
            <a:r>
              <a:rPr lang="en-US" sz="1400" b="0" i="0" u="sng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400" b="0" i="0" u="sng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Grafiki</a:t>
            </a:r>
            <a:r>
              <a:rPr lang="en-US" sz="1400" b="0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: </a:t>
            </a:r>
            <a:r>
              <a:rPr lang="en-US" sz="1400" b="1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Mateusz </a:t>
            </a:r>
            <a:r>
              <a:rPr lang="en-US" sz="1400" b="1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Dąbrowski</a:t>
            </a:r>
            <a:r>
              <a:rPr lang="en-US" sz="1400" b="1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: </a:t>
            </a:r>
            <a:r>
              <a:rPr lang="en-US" sz="1400" b="0" i="0" u="sng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  <a:hlinkClick r:id="rId5"/>
              </a:rPr>
              <a:t>mateusz.dabrowski@asp.waw.pl</a:t>
            </a:r>
            <a:r>
              <a:rPr lang="en-US" sz="1400" b="0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dirty="0"/>
          </a:p>
          <a:p>
            <a:pPr marL="342900" marR="0" lvl="0" indent="-342900" algn="l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</a:pPr>
            <a:r>
              <a:rPr lang="en-US" sz="1400" b="0" i="0" u="sng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Wydział</a:t>
            </a:r>
            <a:r>
              <a:rPr lang="en-US" sz="1400" b="0" i="0" u="sng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400" b="0" i="0" u="sng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Malarstwa</a:t>
            </a:r>
            <a:r>
              <a:rPr lang="en-US" sz="1400" b="0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: </a:t>
            </a:r>
            <a:r>
              <a:rPr lang="en-US" sz="1400" b="1" i="0" u="none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</a:t>
            </a:r>
            <a:r>
              <a:rPr lang="pl-PL" sz="1400" b="1" i="0" u="none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tylda Tracewska</a:t>
            </a:r>
            <a:r>
              <a:rPr lang="en-US" sz="1400" b="0" i="0" u="none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: </a:t>
            </a:r>
            <a:r>
              <a:rPr lang="en-US" sz="1400" b="0" i="0" u="sng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  <a:hlinkClick r:id="rId6"/>
              </a:rPr>
              <a:t>ma</a:t>
            </a:r>
            <a:r>
              <a:rPr lang="pl-PL" sz="1400" b="0" i="0" u="sng" dirty="0" err="1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  <a:hlinkClick r:id="rId6"/>
              </a:rPr>
              <a:t>tylda.tracewska</a:t>
            </a:r>
            <a:r>
              <a:rPr lang="en-US" sz="1400" b="0" i="0" u="sng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  <a:hlinkClick r:id="rId6"/>
              </a:rPr>
              <a:t>@asp.waw.pl</a:t>
            </a:r>
            <a:r>
              <a:rPr lang="en-US" sz="1400" b="0" i="0" u="none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dirty="0"/>
          </a:p>
          <a:p>
            <a:pPr marL="342900">
              <a:spcBef>
                <a:spcPts val="280"/>
              </a:spcBef>
              <a:buSzPts val="1400"/>
            </a:pPr>
            <a:r>
              <a:rPr lang="en-US" sz="1400" b="0" i="0" u="sng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Wydział</a:t>
            </a:r>
            <a:r>
              <a:rPr lang="en-US" sz="1400" b="0" i="0" u="sng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400" b="0" i="0" u="sng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Rzeźby</a:t>
            </a:r>
            <a:r>
              <a:rPr lang="en-US" sz="1400" b="0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:  </a:t>
            </a:r>
            <a:r>
              <a:rPr lang="en-US" sz="1400" b="1" i="0" u="none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</a:t>
            </a:r>
            <a:r>
              <a:rPr lang="pl-PL" sz="1400" b="1" i="0" u="none" dirty="0" err="1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nna</a:t>
            </a:r>
            <a:r>
              <a:rPr lang="pl-PL" sz="1400" b="1" i="0" u="none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Siekierska: </a:t>
            </a:r>
            <a:r>
              <a:rPr lang="pl-PL" sz="1400" u="sng" dirty="0" err="1" smtClean="0">
                <a:hlinkClick r:id="rId7"/>
              </a:rPr>
              <a:t>anna.siekierska</a:t>
            </a:r>
            <a:r>
              <a:rPr lang="pl-PL" sz="1400" u="sng" dirty="0" smtClean="0">
                <a:hlinkClick r:id="rId7"/>
              </a:rPr>
              <a:t>@</a:t>
            </a:r>
            <a:r>
              <a:rPr lang="en-US" sz="1400" u="sng" dirty="0" smtClean="0">
                <a:hlinkClick r:id="rId7"/>
              </a:rPr>
              <a:t>asp.waw.pl</a:t>
            </a:r>
            <a:endParaRPr lang="pl-PL" sz="1400" b="1" i="0" u="none" dirty="0" smtClean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</a:pPr>
            <a:r>
              <a:rPr lang="en-US" sz="1400" b="0" i="0" u="sng" dirty="0" err="1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Wydział</a:t>
            </a:r>
            <a:r>
              <a:rPr lang="en-US" sz="1400" b="0" i="0" u="sng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400" b="0" i="0" u="sng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Konserwacji</a:t>
            </a:r>
            <a:r>
              <a:rPr lang="en-US" sz="1400" b="0" i="0" u="sng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: </a:t>
            </a:r>
            <a:r>
              <a:rPr lang="en-US" sz="1400" b="1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Tytus</a:t>
            </a:r>
            <a:r>
              <a:rPr lang="en-US" sz="1400" b="1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400" b="1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Sawicki</a:t>
            </a:r>
            <a:r>
              <a:rPr lang="en-US" sz="1400" b="0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: </a:t>
            </a:r>
            <a:r>
              <a:rPr lang="en-US" sz="1400" b="0" i="0" u="sng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  <a:hlinkClick r:id="rId8"/>
              </a:rPr>
              <a:t>tytus.sawicki@asp.waw.pl</a:t>
            </a:r>
            <a:endParaRPr dirty="0"/>
          </a:p>
          <a:p>
            <a:pPr marL="342900" marR="0" lvl="0" indent="-342900" algn="l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</a:pPr>
            <a:r>
              <a:rPr lang="en-US" sz="1400" b="0" i="0" u="sng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Wydział</a:t>
            </a:r>
            <a:r>
              <a:rPr lang="en-US" sz="1400" b="0" i="0" u="sng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400" b="0" i="0" u="sng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Architektury</a:t>
            </a:r>
            <a:r>
              <a:rPr lang="en-US" sz="1400" b="0" i="0" u="sng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400" b="0" i="0" u="sng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Wnętrz</a:t>
            </a:r>
            <a:r>
              <a:rPr lang="en-US" sz="1400" b="0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: </a:t>
            </a:r>
            <a:r>
              <a:rPr lang="en-US" sz="1400" b="1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Zuzanna</a:t>
            </a:r>
            <a:r>
              <a:rPr lang="en-US" sz="1400" b="1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400" b="1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Sadowa</a:t>
            </a:r>
            <a:r>
              <a:rPr lang="en-US" sz="1400" b="0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: </a:t>
            </a:r>
            <a:r>
              <a:rPr lang="en-US" sz="1400" b="0" i="0" u="sng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  <a:hlinkClick r:id="rId9"/>
              </a:rPr>
              <a:t>zuzanna.sadowa@asp.waw.pl</a:t>
            </a:r>
            <a:r>
              <a:rPr lang="en-US" sz="1400" b="0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</a:t>
            </a:r>
            <a:endParaRPr dirty="0"/>
          </a:p>
          <a:p>
            <a:pPr marL="342900" marR="0" lvl="0" indent="-342900" algn="l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</a:pPr>
            <a:r>
              <a:rPr lang="en-US" sz="1400" b="0" i="0" u="sng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Wydział</a:t>
            </a:r>
            <a:r>
              <a:rPr lang="en-US" sz="1400" b="0" i="0" u="sng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400" b="0" i="0" u="sng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Wzornictwa</a:t>
            </a:r>
            <a:r>
              <a:rPr lang="en-US" sz="1400" b="0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: </a:t>
            </a:r>
            <a:r>
              <a:rPr lang="en-US" sz="1400" b="1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Michał</a:t>
            </a:r>
            <a:r>
              <a:rPr lang="en-US" sz="1400" b="1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400" b="1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Stefanowski</a:t>
            </a:r>
            <a:r>
              <a:rPr lang="en-US" sz="1400" b="0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: </a:t>
            </a:r>
            <a:r>
              <a:rPr lang="en-US" sz="1400" b="0" i="0" u="sng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  <a:hlinkClick r:id="rId10"/>
              </a:rPr>
              <a:t>michal.stefanowski@asp.waw.pl</a:t>
            </a:r>
            <a:r>
              <a:rPr lang="en-US" sz="1400" b="0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dirty="0"/>
          </a:p>
          <a:p>
            <a:pPr marL="342900" marR="0" lvl="0" indent="-342900" algn="l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</a:pPr>
            <a:r>
              <a:rPr lang="en-US" sz="1400" b="0" i="0" u="sng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Wydział</a:t>
            </a:r>
            <a:r>
              <a:rPr lang="en-US" sz="1400" b="0" i="0" u="sng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400" b="0" i="0" u="sng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Sztuki</a:t>
            </a:r>
            <a:r>
              <a:rPr lang="en-US" sz="1400" b="0" i="0" u="sng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400" b="0" i="0" u="sng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Mediów</a:t>
            </a:r>
            <a:r>
              <a:rPr lang="en-US" sz="1400" b="0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: </a:t>
            </a:r>
            <a:r>
              <a:rPr lang="pl-PL" sz="1400" b="1" i="0" u="none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Ewa Bobrowska</a:t>
            </a:r>
            <a:r>
              <a:rPr lang="en-US" sz="1400" b="0" i="0" u="none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: </a:t>
            </a:r>
            <a:r>
              <a:rPr lang="en-US" sz="1400" b="0" i="0" u="sng" dirty="0" smtClean="0">
                <a:solidFill>
                  <a:schemeClr val="dk1"/>
                </a:solidFill>
                <a:sym typeface="Calibri"/>
                <a:hlinkClick r:id="rId11"/>
              </a:rPr>
              <a:t>e</a:t>
            </a:r>
            <a:r>
              <a:rPr lang="pl-PL" sz="1400" b="0" i="0" u="sng" dirty="0" smtClean="0">
                <a:solidFill>
                  <a:schemeClr val="dk1"/>
                </a:solidFill>
                <a:sym typeface="Calibri"/>
                <a:hlinkClick r:id="rId11"/>
              </a:rPr>
              <a:t>w</a:t>
            </a:r>
            <a:r>
              <a:rPr lang="en-US" sz="1400" b="0" i="0" u="sng" dirty="0" smtClean="0">
                <a:solidFill>
                  <a:schemeClr val="dk1"/>
                </a:solidFill>
                <a:sym typeface="Calibri"/>
                <a:hlinkClick r:id="rId11"/>
              </a:rPr>
              <a:t>a.</a:t>
            </a:r>
            <a:r>
              <a:rPr lang="pl-PL" sz="1400" u="sng" dirty="0">
                <a:hlinkClick r:id="rId11"/>
              </a:rPr>
              <a:t>b</a:t>
            </a:r>
            <a:r>
              <a:rPr lang="pl-PL" sz="1400" b="0" i="0" u="sng" dirty="0" smtClean="0">
                <a:solidFill>
                  <a:schemeClr val="dk1"/>
                </a:solidFill>
                <a:sym typeface="Calibri"/>
                <a:hlinkClick r:id="rId11"/>
              </a:rPr>
              <a:t>obrowska</a:t>
            </a:r>
            <a:r>
              <a:rPr lang="en-US" sz="1400" b="0" i="0" u="sng" dirty="0" smtClean="0">
                <a:solidFill>
                  <a:schemeClr val="dk1"/>
                </a:solidFill>
                <a:sym typeface="Calibri"/>
                <a:hlinkClick r:id="rId11"/>
              </a:rPr>
              <a:t>@asp.waw.pl</a:t>
            </a:r>
            <a:r>
              <a:rPr lang="en-US" sz="1400" b="0" i="0" u="none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dirty="0"/>
          </a:p>
          <a:p>
            <a:pPr marL="342900" lvl="0">
              <a:spcBef>
                <a:spcPts val="280"/>
              </a:spcBef>
              <a:buSzPts val="1400"/>
            </a:pPr>
            <a:r>
              <a:rPr lang="en-US" sz="1400" b="0" i="0" u="sng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Wydział</a:t>
            </a:r>
            <a:r>
              <a:rPr lang="en-US" sz="1400" b="0" i="0" u="sng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400" b="0" i="0" u="sng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Scenografii</a:t>
            </a:r>
            <a:r>
              <a:rPr lang="en-US" sz="1400" b="0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: </a:t>
            </a:r>
            <a:r>
              <a:rPr lang="en-US" sz="1400" b="1" i="0" u="none" dirty="0" err="1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Jędrzej</a:t>
            </a:r>
            <a:r>
              <a:rPr lang="en-US" sz="1400" b="1" i="0" u="none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400" b="1" i="0" u="none" dirty="0" err="1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Skajster</a:t>
            </a:r>
            <a:r>
              <a:rPr lang="en-US" sz="1400" b="1" i="0" u="none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: </a:t>
            </a:r>
            <a:r>
              <a:rPr lang="pl-PL" sz="1400" u="sng" dirty="0" err="1" smtClean="0">
                <a:hlinkClick r:id="rId12"/>
              </a:rPr>
              <a:t>jedrzej</a:t>
            </a:r>
            <a:r>
              <a:rPr lang="en-US" sz="1400" u="sng" dirty="0" smtClean="0">
                <a:hlinkClick r:id="rId12"/>
              </a:rPr>
              <a:t>.</a:t>
            </a:r>
            <a:r>
              <a:rPr lang="pl-PL" sz="1400" u="sng" dirty="0" err="1" smtClean="0">
                <a:hlinkClick r:id="rId12"/>
              </a:rPr>
              <a:t>skajster</a:t>
            </a:r>
            <a:r>
              <a:rPr lang="en-US" sz="1400" u="sng" dirty="0" smtClean="0">
                <a:hlinkClick r:id="rId12"/>
              </a:rPr>
              <a:t>@asp.waw.pl</a:t>
            </a:r>
            <a:r>
              <a:rPr lang="en-US" sz="1400" dirty="0" smtClean="0"/>
              <a:t> </a:t>
            </a:r>
            <a:endParaRPr lang="pl-PL" sz="1400" dirty="0" smtClean="0"/>
          </a:p>
          <a:p>
            <a:pPr marL="342900" lvl="0">
              <a:spcBef>
                <a:spcPts val="280"/>
              </a:spcBef>
              <a:buSzPts val="1400"/>
            </a:pPr>
            <a:r>
              <a:rPr lang="en-US" sz="1400" b="0" i="0" u="sng" dirty="0" err="1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Wydział</a:t>
            </a:r>
            <a:r>
              <a:rPr lang="en-US" sz="1400" b="0" i="0" u="sng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400" b="0" i="0" u="sng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Zarządzania</a:t>
            </a:r>
            <a:r>
              <a:rPr lang="en-US" sz="1400" b="0" i="0" u="sng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400" b="0" i="0" u="sng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Kulturą</a:t>
            </a:r>
            <a:r>
              <a:rPr lang="en-US" sz="1400" b="0" i="0" u="sng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400" b="0" i="0" u="sng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Wizualną</a:t>
            </a:r>
            <a:r>
              <a:rPr lang="en-US" sz="1400" b="0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: </a:t>
            </a:r>
            <a:r>
              <a:rPr lang="en-US" sz="1400" b="1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Jakub </a:t>
            </a:r>
            <a:r>
              <a:rPr lang="en-US" sz="1400" b="1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Dąbrowski</a:t>
            </a:r>
            <a:r>
              <a:rPr lang="en-US" sz="1400" b="1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: </a:t>
            </a:r>
            <a:r>
              <a:rPr lang="en-US" sz="1400" b="0" i="0" u="sng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  <a:hlinkClick r:id="rId13"/>
              </a:rPr>
              <a:t>jakub.dabrowski@asp.waw.pl</a:t>
            </a:r>
            <a:r>
              <a:rPr lang="en-US" sz="1400" b="0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dirty="0"/>
          </a:p>
        </p:txBody>
      </p:sp>
      <p:pic>
        <p:nvPicPr>
          <p:cNvPr id="237" name="Google Shape;237;p13" descr="LAYOUT do prezentacji-04.png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6351587" y="530225"/>
            <a:ext cx="2335212" cy="63341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350B8"/>
        </a:solidFill>
        <a:effectLst/>
      </p:bgPr>
    </p:bg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2"/>
          <p:cNvSpPr txBox="1">
            <a:spLocks noGrp="1"/>
          </p:cNvSpPr>
          <p:nvPr>
            <p:ph type="title"/>
          </p:nvPr>
        </p:nvSpPr>
        <p:spPr>
          <a:xfrm>
            <a:off x="32385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C80"/>
              </a:buClr>
              <a:buSzPts val="3600"/>
              <a:buFont typeface="Calibri"/>
              <a:buNone/>
            </a:pPr>
            <a:r>
              <a:rPr lang="en-US" sz="3600" b="1" i="0" u="none">
                <a:solidFill>
                  <a:srgbClr val="FF7C80"/>
                </a:solidFill>
                <a:latin typeface="Calibri"/>
                <a:ea typeface="Calibri"/>
                <a:cs typeface="Calibri"/>
                <a:sym typeface="Calibri"/>
              </a:rPr>
              <a:t>O Programie ERASMUS+</a:t>
            </a:r>
            <a:endParaRPr/>
          </a:p>
        </p:txBody>
      </p:sp>
      <p:sp>
        <p:nvSpPr>
          <p:cNvPr id="97" name="Google Shape;97;p2"/>
          <p:cNvSpPr txBox="1">
            <a:spLocks noGrp="1"/>
          </p:cNvSpPr>
          <p:nvPr>
            <p:ph type="body" idx="1"/>
          </p:nvPr>
        </p:nvSpPr>
        <p:spPr>
          <a:xfrm>
            <a:off x="323850" y="1341437"/>
            <a:ext cx="8640762" cy="11334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rPr lang="pl-PL" sz="2000" b="1" i="0" u="none" strike="noStrike" cap="none" dirty="0" smtClean="0">
                <a:solidFill>
                  <a:schemeClr val="dk1"/>
                </a:solidFill>
                <a:sym typeface="Calibri"/>
              </a:rPr>
              <a:t>Program Erasmus+ (przedtem </a:t>
            </a:r>
            <a:r>
              <a:rPr lang="pl-PL" sz="2000" b="1" i="0" u="none" strike="noStrike" cap="none" dirty="0" err="1" smtClean="0">
                <a:solidFill>
                  <a:schemeClr val="dk1"/>
                </a:solidFill>
                <a:sym typeface="Calibri"/>
              </a:rPr>
              <a:t>Socrates</a:t>
            </a:r>
            <a:r>
              <a:rPr lang="pl-PL" sz="2000" b="1" i="0" u="none" strike="noStrike" cap="none" dirty="0" smtClean="0">
                <a:solidFill>
                  <a:schemeClr val="dk1"/>
                </a:solidFill>
                <a:sym typeface="Calibri"/>
              </a:rPr>
              <a:t> i Erasmus) </a:t>
            </a:r>
            <a:r>
              <a:rPr lang="pl-PL" sz="2000" b="0" i="0" u="none" strike="noStrike" cap="none" dirty="0" smtClean="0">
                <a:solidFill>
                  <a:schemeClr val="dk1"/>
                </a:solidFill>
                <a:sym typeface="Calibri"/>
              </a:rPr>
              <a:t>wszedł w życie 1 stycznia 2014 roku.</a:t>
            </a:r>
            <a:endParaRPr lang="pl-PL" dirty="0" smtClean="0"/>
          </a:p>
          <a:p>
            <a:pPr marL="0" marR="0" lvl="0" indent="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endParaRPr sz="20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endParaRPr sz="20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0" indent="-2159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endParaRPr sz="2000" b="0" i="0" u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98" name="Google Shape;98;p2" descr="LAYOUT do prezentacji-04.p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351587" y="530225"/>
            <a:ext cx="2335212" cy="633412"/>
          </a:xfrm>
          <a:prstGeom prst="rect">
            <a:avLst/>
          </a:prstGeom>
          <a:noFill/>
          <a:ln>
            <a:noFill/>
          </a:ln>
        </p:spPr>
      </p:pic>
      <p:sp>
        <p:nvSpPr>
          <p:cNvPr id="99" name="Google Shape;99;p2"/>
          <p:cNvSpPr/>
          <p:nvPr/>
        </p:nvSpPr>
        <p:spPr>
          <a:xfrm>
            <a:off x="5435600" y="2833687"/>
            <a:ext cx="576262" cy="1387475"/>
          </a:xfrm>
          <a:prstGeom prst="rightArrow">
            <a:avLst>
              <a:gd name="adj1" fmla="val 10800"/>
              <a:gd name="adj2" fmla="val 50000"/>
            </a:avLst>
          </a:prstGeom>
          <a:solidFill>
            <a:srgbClr val="FF7C8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0" name="Google Shape;100;p2"/>
          <p:cNvSpPr txBox="1"/>
          <p:nvPr/>
        </p:nvSpPr>
        <p:spPr>
          <a:xfrm>
            <a:off x="338137" y="3860800"/>
            <a:ext cx="5602287" cy="3603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</a:pPr>
            <a:r>
              <a:rPr lang="en-US" sz="2000" b="1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3. WYJAZDY NA STUDIA (KRAJE PARTNERSKIE)</a:t>
            </a:r>
            <a:endParaRPr dirty="0"/>
          </a:p>
        </p:txBody>
      </p:sp>
      <p:sp>
        <p:nvSpPr>
          <p:cNvPr id="101" name="Google Shape;101;p2"/>
          <p:cNvSpPr txBox="1"/>
          <p:nvPr/>
        </p:nvSpPr>
        <p:spPr>
          <a:xfrm>
            <a:off x="338137" y="3140075"/>
            <a:ext cx="4954587" cy="6699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</a:pPr>
            <a:r>
              <a:rPr lang="en-US" sz="2000" b="1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2. WYJAZDY NA PRAKTYKI STUDENTÓW </a:t>
            </a:r>
            <a:br>
              <a:rPr lang="en-US" sz="2000" b="1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US" sz="2000" b="1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  I ABSOLWENTÓW (KRAJE PROGRAMU)</a:t>
            </a:r>
            <a:endParaRPr dirty="0"/>
          </a:p>
        </p:txBody>
      </p:sp>
      <p:sp>
        <p:nvSpPr>
          <p:cNvPr id="102" name="Google Shape;102;p2"/>
          <p:cNvSpPr txBox="1"/>
          <p:nvPr/>
        </p:nvSpPr>
        <p:spPr>
          <a:xfrm>
            <a:off x="338137" y="2728912"/>
            <a:ext cx="4954587" cy="358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</a:pPr>
            <a:r>
              <a:rPr lang="en-US" sz="2000" b="1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1. WYJAZDY NA STUDIA (KRAJE PROGRAMU)</a:t>
            </a:r>
            <a:endParaRPr/>
          </a:p>
        </p:txBody>
      </p:sp>
      <p:sp>
        <p:nvSpPr>
          <p:cNvPr id="103" name="Google Shape;103;p2"/>
          <p:cNvSpPr/>
          <p:nvPr/>
        </p:nvSpPr>
        <p:spPr>
          <a:xfrm>
            <a:off x="6156325" y="2728912"/>
            <a:ext cx="2530475" cy="1492250"/>
          </a:xfrm>
          <a:prstGeom prst="roundRect">
            <a:avLst>
              <a:gd name="adj" fmla="val 16667"/>
            </a:avLst>
          </a:prstGeom>
          <a:noFill/>
          <a:ln w="25400" cap="flat" cmpd="sng">
            <a:solidFill>
              <a:srgbClr val="FF7C8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Calibri"/>
              <a:buNone/>
            </a:pPr>
            <a:r>
              <a:rPr lang="en-US" sz="1800" b="1" i="0" u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Liczba miejsc ograniczona, zależna od środków finansowych</a:t>
            </a:r>
            <a:endParaRPr/>
          </a:p>
        </p:txBody>
      </p:sp>
      <p:sp>
        <p:nvSpPr>
          <p:cNvPr id="104" name="Google Shape;104;p2"/>
          <p:cNvSpPr/>
          <p:nvPr/>
        </p:nvSpPr>
        <p:spPr>
          <a:xfrm>
            <a:off x="1181100" y="5013325"/>
            <a:ext cx="2532062" cy="1492250"/>
          </a:xfrm>
          <a:prstGeom prst="roundRect">
            <a:avLst>
              <a:gd name="adj" fmla="val 16667"/>
            </a:avLst>
          </a:prstGeom>
          <a:noFill/>
          <a:ln w="25400" cap="flat" cmpd="sng">
            <a:solidFill>
              <a:srgbClr val="FF7C8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Calibri"/>
              <a:buNone/>
            </a:pPr>
            <a:r>
              <a:rPr lang="en-US" sz="1800" b="1" i="0" u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KAPITAŁ MOBILNOŚCI (łącznie studia </a:t>
            </a:r>
            <a:br>
              <a:rPr lang="en-US" sz="1800" b="1" i="0" u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US" sz="1800" b="1" i="0" u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i praktyki)</a:t>
            </a:r>
            <a:endParaRPr/>
          </a:p>
        </p:txBody>
      </p:sp>
      <p:sp>
        <p:nvSpPr>
          <p:cNvPr id="105" name="Google Shape;105;p2"/>
          <p:cNvSpPr/>
          <p:nvPr/>
        </p:nvSpPr>
        <p:spPr>
          <a:xfrm rot="5400000">
            <a:off x="2159000" y="3960812"/>
            <a:ext cx="576262" cy="1385887"/>
          </a:xfrm>
          <a:prstGeom prst="rightArrow">
            <a:avLst>
              <a:gd name="adj1" fmla="val 10800"/>
              <a:gd name="adj2" fmla="val 50000"/>
            </a:avLst>
          </a:prstGeom>
          <a:solidFill>
            <a:srgbClr val="FF7C8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6" name="Google Shape;106;p2"/>
          <p:cNvSpPr/>
          <p:nvPr/>
        </p:nvSpPr>
        <p:spPr>
          <a:xfrm>
            <a:off x="4140200" y="5065712"/>
            <a:ext cx="576262" cy="1387475"/>
          </a:xfrm>
          <a:prstGeom prst="rightArrow">
            <a:avLst>
              <a:gd name="adj1" fmla="val 10800"/>
              <a:gd name="adj2" fmla="val 50000"/>
            </a:avLst>
          </a:prstGeom>
          <a:solidFill>
            <a:srgbClr val="FF7C8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7" name="Google Shape;107;p2"/>
          <p:cNvSpPr/>
          <p:nvPr/>
        </p:nvSpPr>
        <p:spPr>
          <a:xfrm>
            <a:off x="4987925" y="5013325"/>
            <a:ext cx="3698875" cy="720725"/>
          </a:xfrm>
          <a:prstGeom prst="roundRect">
            <a:avLst>
              <a:gd name="adj" fmla="val 16667"/>
            </a:avLst>
          </a:prstGeom>
          <a:noFill/>
          <a:ln w="25400" cap="flat" cmpd="sng">
            <a:solidFill>
              <a:srgbClr val="FF7C8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Calibri"/>
              <a:buNone/>
            </a:pPr>
            <a:r>
              <a:rPr lang="en-US" sz="1800" b="1" i="0" u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Studia I stopnia, studia II stopnia – 12 miesięcy</a:t>
            </a:r>
            <a:endParaRPr/>
          </a:p>
        </p:txBody>
      </p:sp>
      <p:sp>
        <p:nvSpPr>
          <p:cNvPr id="108" name="Google Shape;108;p2"/>
          <p:cNvSpPr/>
          <p:nvPr/>
        </p:nvSpPr>
        <p:spPr>
          <a:xfrm>
            <a:off x="4987925" y="5789612"/>
            <a:ext cx="3698875" cy="719137"/>
          </a:xfrm>
          <a:prstGeom prst="roundRect">
            <a:avLst>
              <a:gd name="adj" fmla="val 16667"/>
            </a:avLst>
          </a:prstGeom>
          <a:noFill/>
          <a:ln w="25400" cap="flat" cmpd="sng">
            <a:solidFill>
              <a:srgbClr val="FF7C8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Calibri"/>
              <a:buNone/>
            </a:pPr>
            <a:r>
              <a:rPr lang="en-US" sz="1800" b="1" i="0" u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Studia jednolite – 24 miesięcy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350B8"/>
        </a:solidFill>
        <a:effectLst/>
      </p:bgPr>
    </p:bg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3"/>
          <p:cNvSpPr txBox="1">
            <a:spLocks noGrp="1"/>
          </p:cNvSpPr>
          <p:nvPr>
            <p:ph type="title"/>
          </p:nvPr>
        </p:nvSpPr>
        <p:spPr>
          <a:xfrm>
            <a:off x="32385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C80"/>
              </a:buClr>
              <a:buSzPts val="3600"/>
              <a:buFont typeface="Calibri"/>
              <a:buNone/>
            </a:pPr>
            <a:r>
              <a:rPr lang="en-US" sz="3600" b="1" i="0" u="none">
                <a:solidFill>
                  <a:srgbClr val="FF7C80"/>
                </a:solidFill>
                <a:latin typeface="Calibri"/>
                <a:ea typeface="Calibri"/>
                <a:cs typeface="Calibri"/>
                <a:sym typeface="Calibri"/>
              </a:rPr>
              <a:t>REKRUTACJA − STUDIA</a:t>
            </a:r>
            <a:endParaRPr/>
          </a:p>
        </p:txBody>
      </p:sp>
      <p:pic>
        <p:nvPicPr>
          <p:cNvPr id="114" name="Google Shape;114;p3" descr="LAYOUT do prezentacji-04.p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351587" y="530225"/>
            <a:ext cx="2335212" cy="633412"/>
          </a:xfrm>
          <a:prstGeom prst="rect">
            <a:avLst/>
          </a:prstGeom>
          <a:noFill/>
          <a:ln>
            <a:noFill/>
          </a:ln>
        </p:spPr>
      </p:pic>
      <p:sp>
        <p:nvSpPr>
          <p:cNvPr id="115" name="Google Shape;115;p3"/>
          <p:cNvSpPr/>
          <p:nvPr/>
        </p:nvSpPr>
        <p:spPr>
          <a:xfrm>
            <a:off x="107950" y="1700212"/>
            <a:ext cx="1666875" cy="2447925"/>
          </a:xfrm>
          <a:prstGeom prst="roundRect">
            <a:avLst>
              <a:gd name="adj" fmla="val 16667"/>
            </a:avLst>
          </a:prstGeom>
          <a:noFill/>
          <a:ln w="25400" cap="flat" cmpd="sng">
            <a:solidFill>
              <a:srgbClr val="FF7C8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Calibri"/>
              <a:buNone/>
            </a:pPr>
            <a:r>
              <a:rPr lang="en-US" sz="1600" b="1" i="0" u="none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ZŁOŻENIE WNIOSKU </a:t>
            </a:r>
            <a:br>
              <a:rPr lang="en-US" sz="1600" b="1" i="0" u="none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</a:br>
            <a:endParaRPr dirty="0"/>
          </a:p>
          <a:p>
            <a:pPr lvl="0" algn="ctr">
              <a:buClr>
                <a:srgbClr val="FFFFFF"/>
              </a:buClr>
              <a:buSzPts val="1200"/>
            </a:pPr>
            <a:r>
              <a:rPr lang="en-US" sz="1200" b="1" i="0" u="none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(SYSTEM AKADEMUS</a:t>
            </a:r>
            <a:r>
              <a:rPr lang="en-US" sz="1200" b="1" i="0" u="none" dirty="0" smtClean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,</a:t>
            </a:r>
            <a:r>
              <a:rPr lang="pl-PL" sz="1200" b="1" i="0" u="none" dirty="0" smtClean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)</a:t>
            </a:r>
            <a:endParaRPr dirty="0"/>
          </a:p>
        </p:txBody>
      </p:sp>
      <p:sp>
        <p:nvSpPr>
          <p:cNvPr id="116" name="Google Shape;116;p3"/>
          <p:cNvSpPr/>
          <p:nvPr/>
        </p:nvSpPr>
        <p:spPr>
          <a:xfrm>
            <a:off x="1846262" y="2262187"/>
            <a:ext cx="576262" cy="1363662"/>
          </a:xfrm>
          <a:prstGeom prst="rightArrow">
            <a:avLst>
              <a:gd name="adj1" fmla="val 10800"/>
              <a:gd name="adj2" fmla="val 50000"/>
            </a:avLst>
          </a:prstGeom>
          <a:solidFill>
            <a:srgbClr val="FF7C8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7" name="Google Shape;117;p3"/>
          <p:cNvSpPr/>
          <p:nvPr/>
        </p:nvSpPr>
        <p:spPr>
          <a:xfrm>
            <a:off x="2484437" y="1700212"/>
            <a:ext cx="1665287" cy="2447925"/>
          </a:xfrm>
          <a:prstGeom prst="roundRect">
            <a:avLst>
              <a:gd name="adj" fmla="val 16667"/>
            </a:avLst>
          </a:prstGeom>
          <a:noFill/>
          <a:ln w="25400" cap="flat" cmpd="sng">
            <a:solidFill>
              <a:srgbClr val="FF7C8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36000" tIns="36000" rIns="36000" bIns="360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Calibri"/>
              <a:buNone/>
            </a:pPr>
            <a:r>
              <a:rPr lang="en-US" sz="1600" b="1" i="0" u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WYBÓR KANDYDATÓW </a:t>
            </a:r>
            <a:endParaRPr/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endParaRPr sz="1600" b="1" i="0" u="non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Calibri"/>
              <a:buNone/>
            </a:pPr>
            <a:r>
              <a:rPr lang="en-US" sz="1200" b="1" i="0" u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PRZEZ ZESPÓŁ KOORDYNATORÓW WYDZIAŁOWYCH</a:t>
            </a:r>
            <a:endParaRPr/>
          </a:p>
        </p:txBody>
      </p:sp>
      <p:sp>
        <p:nvSpPr>
          <p:cNvPr id="118" name="Google Shape;118;p3"/>
          <p:cNvSpPr/>
          <p:nvPr/>
        </p:nvSpPr>
        <p:spPr>
          <a:xfrm>
            <a:off x="4294187" y="1558925"/>
            <a:ext cx="576262" cy="1365250"/>
          </a:xfrm>
          <a:prstGeom prst="rightArrow">
            <a:avLst>
              <a:gd name="adj1" fmla="val 10800"/>
              <a:gd name="adj2" fmla="val 50000"/>
            </a:avLst>
          </a:prstGeom>
          <a:solidFill>
            <a:srgbClr val="FF7C8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9" name="Google Shape;119;p3"/>
          <p:cNvSpPr/>
          <p:nvPr/>
        </p:nvSpPr>
        <p:spPr>
          <a:xfrm>
            <a:off x="4941887" y="1631950"/>
            <a:ext cx="1666875" cy="1212850"/>
          </a:xfrm>
          <a:prstGeom prst="roundRect">
            <a:avLst>
              <a:gd name="adj" fmla="val 16667"/>
            </a:avLst>
          </a:prstGeom>
          <a:noFill/>
          <a:ln w="25400" cap="flat" cmpd="sng">
            <a:solidFill>
              <a:srgbClr val="FF7C8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36000" tIns="36000" rIns="36000" bIns="360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Calibri"/>
              <a:buNone/>
            </a:pPr>
            <a:r>
              <a:rPr lang="en-US" sz="1600" b="1" i="0" u="none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NOMINOWANIE KANDYDATÓW NA SEMESTR ZIMOWY </a:t>
            </a:r>
            <a:r>
              <a:rPr lang="en-US" sz="1600" b="1" i="0" u="none" dirty="0" smtClean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202</a:t>
            </a:r>
            <a:r>
              <a:rPr lang="pl-PL" sz="1600" b="1" i="0" u="none" dirty="0" smtClean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1</a:t>
            </a:r>
            <a:r>
              <a:rPr lang="en-US" sz="1600" b="1" i="0" u="none" dirty="0" smtClean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/202</a:t>
            </a:r>
            <a:r>
              <a:rPr lang="pl-PL" sz="1600" b="1" i="0" u="none" dirty="0" smtClean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2</a:t>
            </a:r>
            <a:r>
              <a:rPr lang="en-US" sz="1600" b="1" i="0" u="none" dirty="0" smtClean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dirty="0"/>
          </a:p>
        </p:txBody>
      </p:sp>
      <p:sp>
        <p:nvSpPr>
          <p:cNvPr id="120" name="Google Shape;120;p3"/>
          <p:cNvSpPr/>
          <p:nvPr/>
        </p:nvSpPr>
        <p:spPr>
          <a:xfrm>
            <a:off x="4294187" y="2924175"/>
            <a:ext cx="576262" cy="1365250"/>
          </a:xfrm>
          <a:prstGeom prst="rightArrow">
            <a:avLst>
              <a:gd name="adj1" fmla="val 10800"/>
              <a:gd name="adj2" fmla="val 50000"/>
            </a:avLst>
          </a:prstGeom>
          <a:solidFill>
            <a:srgbClr val="FF7C8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1" name="Google Shape;121;p3"/>
          <p:cNvSpPr/>
          <p:nvPr/>
        </p:nvSpPr>
        <p:spPr>
          <a:xfrm>
            <a:off x="4941887" y="3000375"/>
            <a:ext cx="1666875" cy="1214437"/>
          </a:xfrm>
          <a:prstGeom prst="roundRect">
            <a:avLst>
              <a:gd name="adj" fmla="val 16667"/>
            </a:avLst>
          </a:prstGeom>
          <a:noFill/>
          <a:ln w="25400" cap="flat" cmpd="sng">
            <a:solidFill>
              <a:srgbClr val="FF7C8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36000" tIns="36000" rIns="36000" bIns="360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Calibri"/>
              <a:buNone/>
            </a:pPr>
            <a:r>
              <a:rPr lang="en-US" sz="1600" b="1" i="0" u="none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NOMINOWANIE KANDYDATÓW NA SEMESTR LETNI </a:t>
            </a:r>
            <a:r>
              <a:rPr lang="en-US" sz="1600" b="1" i="0" u="none" dirty="0" smtClean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202</a:t>
            </a:r>
            <a:r>
              <a:rPr lang="pl-PL" sz="1600" b="1" i="0" u="none" dirty="0" smtClean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1</a:t>
            </a:r>
            <a:r>
              <a:rPr lang="en-US" sz="1600" b="1" i="0" u="none" dirty="0" smtClean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/202</a:t>
            </a:r>
            <a:r>
              <a:rPr lang="pl-PL" sz="1600" b="1" i="0" u="none" dirty="0" smtClean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2</a:t>
            </a:r>
            <a:r>
              <a:rPr lang="en-US" sz="1600" b="1" i="0" u="none" dirty="0" smtClean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dirty="0"/>
          </a:p>
        </p:txBody>
      </p:sp>
      <p:sp>
        <p:nvSpPr>
          <p:cNvPr id="122" name="Google Shape;122;p3"/>
          <p:cNvSpPr/>
          <p:nvPr/>
        </p:nvSpPr>
        <p:spPr>
          <a:xfrm>
            <a:off x="6691312" y="1558925"/>
            <a:ext cx="576262" cy="1365250"/>
          </a:xfrm>
          <a:prstGeom prst="rightArrow">
            <a:avLst>
              <a:gd name="adj1" fmla="val 10800"/>
              <a:gd name="adj2" fmla="val 50000"/>
            </a:avLst>
          </a:prstGeom>
          <a:solidFill>
            <a:srgbClr val="FF7C8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3" name="Google Shape;123;p3"/>
          <p:cNvSpPr/>
          <p:nvPr/>
        </p:nvSpPr>
        <p:spPr>
          <a:xfrm>
            <a:off x="7339012" y="1631950"/>
            <a:ext cx="1666875" cy="1212850"/>
          </a:xfrm>
          <a:prstGeom prst="roundRect">
            <a:avLst>
              <a:gd name="adj" fmla="val 16667"/>
            </a:avLst>
          </a:prstGeom>
          <a:noFill/>
          <a:ln w="25400" cap="flat" cmpd="sng">
            <a:solidFill>
              <a:srgbClr val="FF7C8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36000" tIns="36000" rIns="36000" bIns="360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Calibri"/>
              <a:buNone/>
            </a:pPr>
            <a:r>
              <a:rPr lang="en-US" sz="1600" b="1" i="0" u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DECYZJA SZKOŁY PARTNERSKIEJ</a:t>
            </a:r>
            <a:endParaRPr/>
          </a:p>
        </p:txBody>
      </p:sp>
      <p:sp>
        <p:nvSpPr>
          <p:cNvPr id="124" name="Google Shape;124;p3"/>
          <p:cNvSpPr/>
          <p:nvPr/>
        </p:nvSpPr>
        <p:spPr>
          <a:xfrm>
            <a:off x="6691312" y="2924175"/>
            <a:ext cx="576262" cy="1365250"/>
          </a:xfrm>
          <a:prstGeom prst="rightArrow">
            <a:avLst>
              <a:gd name="adj1" fmla="val 10800"/>
              <a:gd name="adj2" fmla="val 50000"/>
            </a:avLst>
          </a:prstGeom>
          <a:solidFill>
            <a:srgbClr val="FF7C8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5" name="Google Shape;125;p3"/>
          <p:cNvSpPr/>
          <p:nvPr/>
        </p:nvSpPr>
        <p:spPr>
          <a:xfrm>
            <a:off x="7339012" y="3000375"/>
            <a:ext cx="1666875" cy="1214437"/>
          </a:xfrm>
          <a:prstGeom prst="roundRect">
            <a:avLst>
              <a:gd name="adj" fmla="val 16667"/>
            </a:avLst>
          </a:prstGeom>
          <a:noFill/>
          <a:ln w="25400" cap="flat" cmpd="sng">
            <a:solidFill>
              <a:srgbClr val="FF7C8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36000" tIns="36000" rIns="36000" bIns="360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Calibri"/>
              <a:buNone/>
            </a:pPr>
            <a:r>
              <a:rPr lang="en-US" sz="1600" b="1" i="0" u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DECYZJA SZKOŁY PARTNERSKIEJ</a:t>
            </a:r>
            <a:endParaRPr/>
          </a:p>
        </p:txBody>
      </p:sp>
      <p:sp>
        <p:nvSpPr>
          <p:cNvPr id="126" name="Google Shape;126;p3"/>
          <p:cNvSpPr/>
          <p:nvPr/>
        </p:nvSpPr>
        <p:spPr>
          <a:xfrm>
            <a:off x="107950" y="4437062"/>
            <a:ext cx="1666875" cy="574675"/>
          </a:xfrm>
          <a:prstGeom prst="roundRect">
            <a:avLst>
              <a:gd name="adj" fmla="val 16667"/>
            </a:avLst>
          </a:prstGeom>
          <a:noFill/>
          <a:ln w="25400" cap="flat" cmpd="sng">
            <a:solidFill>
              <a:srgbClr val="FF7C8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Calibri"/>
              <a:buNone/>
            </a:pPr>
            <a:r>
              <a:rPr lang="en-US" sz="1200" b="1" i="0" u="none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Do </a:t>
            </a:r>
            <a:r>
              <a:rPr lang="en-US" sz="1200" b="1" i="0" u="none" dirty="0" smtClean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2</a:t>
            </a:r>
            <a:r>
              <a:rPr lang="pl-PL" sz="1200" b="1" i="0" u="none" dirty="0" smtClean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3</a:t>
            </a:r>
            <a:r>
              <a:rPr lang="en-US" sz="1200" b="1" i="0" u="none" dirty="0" smtClean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200" b="1" i="0" u="none" dirty="0" err="1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marca</a:t>
            </a:r>
            <a:endParaRPr dirty="0"/>
          </a:p>
        </p:txBody>
      </p:sp>
      <p:sp>
        <p:nvSpPr>
          <p:cNvPr id="127" name="Google Shape;127;p3"/>
          <p:cNvSpPr/>
          <p:nvPr/>
        </p:nvSpPr>
        <p:spPr>
          <a:xfrm>
            <a:off x="2484437" y="4437062"/>
            <a:ext cx="1666875" cy="574675"/>
          </a:xfrm>
          <a:prstGeom prst="roundRect">
            <a:avLst>
              <a:gd name="adj" fmla="val 16667"/>
            </a:avLst>
          </a:prstGeom>
          <a:noFill/>
          <a:ln w="25400" cap="flat" cmpd="sng">
            <a:solidFill>
              <a:srgbClr val="FF7C8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Calibri"/>
              <a:buNone/>
            </a:pPr>
            <a:r>
              <a:rPr lang="en-US" sz="1200" b="1" i="0" u="none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Do </a:t>
            </a:r>
            <a:r>
              <a:rPr lang="pl-PL" sz="1200" b="1" i="0" u="none" dirty="0" smtClean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29</a:t>
            </a:r>
            <a:r>
              <a:rPr lang="en-US" sz="1200" b="1" i="0" u="none" dirty="0" smtClean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200" b="1" i="0" u="none" dirty="0" err="1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marca</a:t>
            </a:r>
            <a:endParaRPr dirty="0"/>
          </a:p>
        </p:txBody>
      </p:sp>
      <p:sp>
        <p:nvSpPr>
          <p:cNvPr id="128" name="Google Shape;128;p3"/>
          <p:cNvSpPr/>
          <p:nvPr/>
        </p:nvSpPr>
        <p:spPr>
          <a:xfrm>
            <a:off x="4941887" y="4435475"/>
            <a:ext cx="1666875" cy="576262"/>
          </a:xfrm>
          <a:prstGeom prst="roundRect">
            <a:avLst>
              <a:gd name="adj" fmla="val 16667"/>
            </a:avLst>
          </a:prstGeom>
          <a:noFill/>
          <a:ln w="25400" cap="flat" cmpd="sng">
            <a:solidFill>
              <a:srgbClr val="FF7C8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Calibri"/>
              <a:buNone/>
            </a:pPr>
            <a:r>
              <a:rPr lang="en-US" sz="1200" b="1" i="0" u="none" dirty="0" err="1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Zgodnie</a:t>
            </a:r>
            <a:r>
              <a:rPr lang="en-US" sz="1200" b="1" i="0" u="none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 z </a:t>
            </a:r>
            <a:r>
              <a:rPr lang="en-US" sz="1200" b="1" i="0" u="none" dirty="0" err="1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harmonogramem</a:t>
            </a:r>
            <a:r>
              <a:rPr lang="en-US" sz="1200" b="1" i="0" u="none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200" b="1" i="0" u="none" dirty="0" err="1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szkoły</a:t>
            </a:r>
            <a:r>
              <a:rPr lang="en-US" sz="1200" b="1" i="0" u="none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200" b="1" i="0" u="none" dirty="0" err="1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partnerskiej</a:t>
            </a:r>
            <a:endParaRPr dirty="0"/>
          </a:p>
        </p:txBody>
      </p:sp>
      <p:sp>
        <p:nvSpPr>
          <p:cNvPr id="129" name="Google Shape;129;p3"/>
          <p:cNvSpPr/>
          <p:nvPr/>
        </p:nvSpPr>
        <p:spPr>
          <a:xfrm>
            <a:off x="7340600" y="4435475"/>
            <a:ext cx="1666875" cy="576262"/>
          </a:xfrm>
          <a:prstGeom prst="roundRect">
            <a:avLst>
              <a:gd name="adj" fmla="val 16667"/>
            </a:avLst>
          </a:prstGeom>
          <a:noFill/>
          <a:ln w="25400" cap="flat" cmpd="sng">
            <a:solidFill>
              <a:srgbClr val="FF7C8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Calibri"/>
              <a:buNone/>
            </a:pPr>
            <a:r>
              <a:rPr lang="en-US" sz="1200" b="1" i="0" u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Zgodnie z harmonogramem szkoły partnerskiej</a:t>
            </a:r>
            <a:endParaRPr/>
          </a:p>
        </p:txBody>
      </p:sp>
      <p:sp>
        <p:nvSpPr>
          <p:cNvPr id="130" name="Google Shape;130;p3"/>
          <p:cNvSpPr/>
          <p:nvPr/>
        </p:nvSpPr>
        <p:spPr>
          <a:xfrm>
            <a:off x="4941887" y="5233987"/>
            <a:ext cx="1666875" cy="1508125"/>
          </a:xfrm>
          <a:prstGeom prst="roundRect">
            <a:avLst>
              <a:gd name="adj" fmla="val 16667"/>
            </a:avLst>
          </a:prstGeom>
          <a:noFill/>
          <a:ln w="25400" cap="flat" cmpd="sng">
            <a:solidFill>
              <a:srgbClr val="FF7C8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1400"/>
              <a:buFont typeface="Calibri"/>
              <a:buNone/>
            </a:pPr>
            <a:r>
              <a:rPr lang="en-US" sz="1400" b="1" i="0" u="non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APLIKACJA !!! Student sam wysyła wymagane dokumenty  - CV, list motywacyjny, portfolio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350B8"/>
        </a:solidFill>
        <a:effectLst/>
      </p:bgPr>
    </p:bg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4"/>
          <p:cNvSpPr txBox="1">
            <a:spLocks noGrp="1"/>
          </p:cNvSpPr>
          <p:nvPr>
            <p:ph type="title"/>
          </p:nvPr>
        </p:nvSpPr>
        <p:spPr>
          <a:xfrm>
            <a:off x="32385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C80"/>
              </a:buClr>
              <a:buSzPts val="3600"/>
              <a:buFont typeface="Calibri"/>
              <a:buNone/>
            </a:pPr>
            <a:r>
              <a:rPr lang="en-US" sz="3600" b="1" i="0" u="none">
                <a:solidFill>
                  <a:srgbClr val="FF7C80"/>
                </a:solidFill>
                <a:latin typeface="Calibri"/>
                <a:ea typeface="Calibri"/>
                <a:cs typeface="Calibri"/>
                <a:sym typeface="Calibri"/>
              </a:rPr>
              <a:t>STAWKI DOFINANSOWANIA</a:t>
            </a:r>
            <a:endParaRPr/>
          </a:p>
        </p:txBody>
      </p:sp>
      <p:pic>
        <p:nvPicPr>
          <p:cNvPr id="136" name="Google Shape;136;p4" descr="LAYOUT do prezentacji-04.p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351587" y="530225"/>
            <a:ext cx="2335212" cy="633412"/>
          </a:xfrm>
          <a:prstGeom prst="rect">
            <a:avLst/>
          </a:prstGeom>
          <a:noFill/>
          <a:ln>
            <a:noFill/>
          </a:ln>
        </p:spPr>
      </p:pic>
      <p:sp>
        <p:nvSpPr>
          <p:cNvPr id="137" name="Google Shape;137;p4"/>
          <p:cNvSpPr/>
          <p:nvPr/>
        </p:nvSpPr>
        <p:spPr>
          <a:xfrm>
            <a:off x="395287" y="2138362"/>
            <a:ext cx="8424862" cy="1292225"/>
          </a:xfrm>
          <a:prstGeom prst="roundRect">
            <a:avLst>
              <a:gd name="adj" fmla="val 16667"/>
            </a:avLst>
          </a:prstGeom>
          <a:noFill/>
          <a:ln w="25400" cap="flat" cmpd="sng">
            <a:solidFill>
              <a:srgbClr val="FF7C8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1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Calibri"/>
              <a:buNone/>
            </a:pPr>
            <a:r>
              <a:rPr lang="en-US" sz="2400" b="1" i="0" u="none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GRUPA I </a:t>
            </a:r>
            <a:r>
              <a:rPr lang="en-US" sz="2400" b="0" i="0" u="none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–</a:t>
            </a:r>
            <a:r>
              <a:rPr lang="en-US" sz="2400" b="1" i="0" u="none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400" b="1" i="0" u="none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5</a:t>
            </a:r>
            <a:r>
              <a:rPr lang="pl-PL" sz="2400" b="1" i="0" u="none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</a:t>
            </a:r>
            <a:r>
              <a:rPr lang="en-US" sz="2400" b="1" i="0" u="none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0 </a:t>
            </a:r>
            <a:r>
              <a:rPr lang="en-US" sz="2400" b="1" i="0" u="none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euro</a:t>
            </a:r>
            <a:r>
              <a:rPr lang="en-US" sz="2400" b="0" i="0" u="none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400" b="0" i="0" u="none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– </a:t>
            </a:r>
            <a:r>
              <a:rPr lang="en-US" sz="2400" b="1" i="0" u="none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Dania, </a:t>
            </a:r>
            <a:r>
              <a:rPr lang="en-US" sz="2400" b="1" i="0" u="none" dirty="0" err="1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Finlandia</a:t>
            </a:r>
            <a:r>
              <a:rPr lang="en-US" sz="2400" b="1" i="0" u="none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en-US" sz="2400" b="1" i="0" u="none" dirty="0" err="1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Irlandia</a:t>
            </a:r>
            <a:r>
              <a:rPr lang="en-US" sz="2400" b="1" i="0" u="none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en-US" sz="2400" b="1" i="0" u="none" dirty="0" err="1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Islandia</a:t>
            </a:r>
            <a:r>
              <a:rPr lang="en-US" sz="2400" b="1" i="0" u="none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, Lichtenstein, </a:t>
            </a:r>
            <a:r>
              <a:rPr lang="en-US" sz="2400" b="1" i="0" u="none" dirty="0" err="1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Luksemburg</a:t>
            </a:r>
            <a:r>
              <a:rPr lang="en-US" sz="2400" b="1" i="0" u="none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en-US" sz="2400" b="1" i="0" u="none" dirty="0" err="1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Norwegia</a:t>
            </a:r>
            <a:r>
              <a:rPr lang="en-US" sz="2400" b="1" i="0" u="none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en-US" sz="2400" b="1" i="0" u="none" dirty="0" err="1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Szwecja</a:t>
            </a:r>
            <a:r>
              <a:rPr lang="en-US" sz="2400" b="1" i="0" u="none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en-US" sz="2400" b="1" i="0" u="none" dirty="0" err="1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Wielka</a:t>
            </a:r>
            <a:r>
              <a:rPr lang="en-US" sz="2400" b="1" i="0" u="none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400" b="1" i="0" u="none" dirty="0" err="1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Brytania</a:t>
            </a:r>
            <a:r>
              <a:rPr lang="en-US" sz="2400" b="1" i="0" u="none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;</a:t>
            </a:r>
            <a:r>
              <a:rPr lang="en-US" sz="1600" b="1" i="0" u="none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dirty="0"/>
          </a:p>
        </p:txBody>
      </p:sp>
      <p:sp>
        <p:nvSpPr>
          <p:cNvPr id="138" name="Google Shape;138;p4"/>
          <p:cNvSpPr txBox="1"/>
          <p:nvPr/>
        </p:nvSpPr>
        <p:spPr>
          <a:xfrm>
            <a:off x="323850" y="111760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C80"/>
              </a:buClr>
              <a:buSzPts val="3600"/>
              <a:buFont typeface="Calibri"/>
              <a:buNone/>
            </a:pPr>
            <a:r>
              <a:rPr lang="en-US" sz="3600" b="1" i="0" u="none">
                <a:solidFill>
                  <a:srgbClr val="FF7C80"/>
                </a:solidFill>
                <a:latin typeface="Calibri"/>
                <a:ea typeface="Calibri"/>
                <a:cs typeface="Calibri"/>
                <a:sym typeface="Calibri"/>
              </a:rPr>
              <a:t>STUDIA</a:t>
            </a:r>
            <a:endParaRPr/>
          </a:p>
        </p:txBody>
      </p:sp>
      <p:sp>
        <p:nvSpPr>
          <p:cNvPr id="139" name="Google Shape;139;p4"/>
          <p:cNvSpPr/>
          <p:nvPr/>
        </p:nvSpPr>
        <p:spPr>
          <a:xfrm>
            <a:off x="395287" y="3505200"/>
            <a:ext cx="8424862" cy="1293812"/>
          </a:xfrm>
          <a:prstGeom prst="roundRect">
            <a:avLst>
              <a:gd name="adj" fmla="val 16667"/>
            </a:avLst>
          </a:prstGeom>
          <a:noFill/>
          <a:ln w="25400" cap="flat" cmpd="sng">
            <a:solidFill>
              <a:srgbClr val="FF7C8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1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Calibri"/>
              <a:buNone/>
            </a:pPr>
            <a:r>
              <a:rPr lang="en-US" sz="2400" b="1" i="0" u="none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GRUPA II </a:t>
            </a:r>
            <a:r>
              <a:rPr lang="en-US" sz="2400" b="0" i="0" u="none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–</a:t>
            </a:r>
            <a:r>
              <a:rPr lang="en-US" sz="2400" b="1" i="0" u="none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400" b="1" i="0" u="none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5</a:t>
            </a:r>
            <a:r>
              <a:rPr lang="pl-PL" sz="2400" b="1" i="0" u="none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0</a:t>
            </a:r>
            <a:r>
              <a:rPr lang="en-US" sz="2400" b="1" i="0" u="none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0 </a:t>
            </a:r>
            <a:r>
              <a:rPr lang="en-US" sz="2400" b="1" i="0" u="none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euro</a:t>
            </a:r>
            <a:r>
              <a:rPr lang="en-US" sz="2400" b="0" i="0" u="none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400" b="0" i="0" u="none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– </a:t>
            </a:r>
            <a:r>
              <a:rPr lang="en-US" sz="2400" b="1" i="0" u="none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Austria, </a:t>
            </a:r>
            <a:r>
              <a:rPr lang="en-US" sz="2400" b="1" i="0" u="none" dirty="0" err="1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Belgia</a:t>
            </a:r>
            <a:r>
              <a:rPr lang="en-US" sz="2400" b="1" i="0" u="none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en-US" sz="2400" b="1" i="0" u="none" dirty="0" err="1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Cypr</a:t>
            </a:r>
            <a:r>
              <a:rPr lang="en-US" sz="2400" b="1" i="0" u="none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en-US" sz="2400" b="1" i="0" u="none" dirty="0" err="1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Francja</a:t>
            </a:r>
            <a:r>
              <a:rPr lang="en-US" sz="2400" b="1" i="0" u="none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en-US" sz="2400" b="1" i="0" u="none" dirty="0" err="1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Grecja</a:t>
            </a:r>
            <a:r>
              <a:rPr lang="en-US" sz="2400" b="1" i="0" u="none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en-US" sz="2400" b="1" i="0" u="none" dirty="0" err="1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Hiszpania</a:t>
            </a:r>
            <a:r>
              <a:rPr lang="en-US" sz="2400" b="1" i="0" u="none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en-US" sz="2400" b="1" i="0" u="none" dirty="0" err="1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Holandia</a:t>
            </a:r>
            <a:r>
              <a:rPr lang="en-US" sz="2400" b="1" i="0" u="none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, Malta, </a:t>
            </a:r>
            <a:r>
              <a:rPr lang="en-US" sz="2400" b="1" i="0" u="none" dirty="0" err="1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Niemcy</a:t>
            </a:r>
            <a:r>
              <a:rPr lang="en-US" sz="2400" b="1" i="0" u="none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en-US" sz="2400" b="1" i="0" u="none" dirty="0" err="1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Portugalia</a:t>
            </a:r>
            <a:r>
              <a:rPr lang="en-US" sz="2400" b="1" i="0" u="none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en-US" sz="2400" b="1" i="0" u="none" dirty="0" err="1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Włochy</a:t>
            </a:r>
            <a:r>
              <a:rPr lang="en-US" sz="2400" b="1" i="0" u="none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;</a:t>
            </a:r>
            <a:endParaRPr dirty="0"/>
          </a:p>
        </p:txBody>
      </p:sp>
      <p:sp>
        <p:nvSpPr>
          <p:cNvPr id="140" name="Google Shape;140;p4"/>
          <p:cNvSpPr/>
          <p:nvPr/>
        </p:nvSpPr>
        <p:spPr>
          <a:xfrm>
            <a:off x="395287" y="4872037"/>
            <a:ext cx="8424862" cy="1293812"/>
          </a:xfrm>
          <a:prstGeom prst="roundRect">
            <a:avLst>
              <a:gd name="adj" fmla="val 16667"/>
            </a:avLst>
          </a:prstGeom>
          <a:noFill/>
          <a:ln w="25400" cap="flat" cmpd="sng">
            <a:solidFill>
              <a:srgbClr val="FF7C8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1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Calibri"/>
              <a:buNone/>
            </a:pPr>
            <a:r>
              <a:rPr lang="en-US" sz="2400" b="1" i="0" u="none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GRUPA III </a:t>
            </a:r>
            <a:r>
              <a:rPr lang="en-US" sz="2400" b="0" i="0" u="none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–</a:t>
            </a:r>
            <a:r>
              <a:rPr lang="en-US" sz="2400" b="1" i="0" u="none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400" b="1" i="0" u="none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4</a:t>
            </a:r>
            <a:r>
              <a:rPr lang="pl-PL" sz="2400" b="1" i="0" u="none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5</a:t>
            </a:r>
            <a:r>
              <a:rPr lang="en-US" sz="2400" b="1" i="0" u="none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0 </a:t>
            </a:r>
            <a:r>
              <a:rPr lang="en-US" sz="2400" b="1" i="0" u="none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euro</a:t>
            </a:r>
            <a:r>
              <a:rPr lang="en-US" sz="2400" b="0" i="0" u="none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400" b="0" i="0" u="none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– </a:t>
            </a:r>
            <a:r>
              <a:rPr lang="en-US" sz="2400" b="1" i="0" u="none" dirty="0" err="1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Bułgaria</a:t>
            </a:r>
            <a:r>
              <a:rPr lang="en-US" sz="2400" b="1" i="0" u="none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en-US" sz="2400" b="1" i="0" u="none" dirty="0" err="1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Chorwacja</a:t>
            </a:r>
            <a:r>
              <a:rPr lang="en-US" sz="2400" b="1" i="0" u="none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en-US" sz="2400" b="1" i="0" u="none" dirty="0" err="1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Czechy</a:t>
            </a:r>
            <a:r>
              <a:rPr lang="en-US" sz="2400" b="1" i="0" u="none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, Estonia, Macedonia </a:t>
            </a:r>
            <a:r>
              <a:rPr lang="en-US" sz="2400" b="1" i="0" u="none" dirty="0" err="1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Płn</a:t>
            </a:r>
            <a:r>
              <a:rPr lang="en-US" sz="2400" b="1" i="0" u="none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., </a:t>
            </a:r>
            <a:r>
              <a:rPr lang="en-US" sz="2400" b="1" i="0" u="none" dirty="0" err="1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Litwa</a:t>
            </a:r>
            <a:r>
              <a:rPr lang="en-US" sz="2400" b="1" i="0" u="none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en-US" sz="2400" b="1" i="0" u="none" dirty="0" err="1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Łotwa</a:t>
            </a:r>
            <a:r>
              <a:rPr lang="en-US" sz="2400" b="1" i="0" u="none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en-US" sz="2400" b="1" i="0" u="none" dirty="0" err="1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Rumunia</a:t>
            </a:r>
            <a:r>
              <a:rPr lang="en-US" sz="2400" b="1" i="0" u="none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, Serbia, </a:t>
            </a:r>
            <a:r>
              <a:rPr lang="en-US" sz="2400" b="1" i="0" u="none" dirty="0" err="1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Słowacja</a:t>
            </a:r>
            <a:r>
              <a:rPr lang="en-US" sz="2400" b="1" i="0" u="none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en-US" sz="2400" b="1" i="0" u="none" dirty="0" err="1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Słowenia</a:t>
            </a:r>
            <a:r>
              <a:rPr lang="en-US" sz="2400" b="1" i="0" u="none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en-US" sz="2400" b="1" i="0" u="none" dirty="0" err="1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Turcja</a:t>
            </a:r>
            <a:r>
              <a:rPr lang="en-US" sz="2400" b="1" i="0" u="none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en-US" sz="2400" b="1" i="0" u="none" dirty="0" err="1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Węgry</a:t>
            </a:r>
            <a:r>
              <a:rPr lang="en-US" sz="2400" b="1" i="0" u="none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;</a:t>
            </a:r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350B8"/>
        </a:solidFill>
        <a:effectLst/>
      </p:bgPr>
    </p:bg>
    <p:spTree>
      <p:nvGrpSpPr>
        <p:cNvPr id="1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p5"/>
          <p:cNvSpPr txBox="1">
            <a:spLocks noGrp="1"/>
          </p:cNvSpPr>
          <p:nvPr>
            <p:ph type="title"/>
          </p:nvPr>
        </p:nvSpPr>
        <p:spPr>
          <a:xfrm>
            <a:off x="32385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C80"/>
              </a:buClr>
              <a:buSzPts val="3600"/>
              <a:buFont typeface="Calibri"/>
              <a:buNone/>
            </a:pPr>
            <a:r>
              <a:rPr lang="en-US" sz="3600" b="1" i="0" u="none">
                <a:solidFill>
                  <a:srgbClr val="FF7C80"/>
                </a:solidFill>
                <a:latin typeface="Calibri"/>
                <a:ea typeface="Calibri"/>
                <a:cs typeface="Calibri"/>
                <a:sym typeface="Calibri"/>
              </a:rPr>
              <a:t>WYJAZDY NA STUDIA </a:t>
            </a:r>
            <a:endParaRPr/>
          </a:p>
        </p:txBody>
      </p:sp>
      <p:pic>
        <p:nvPicPr>
          <p:cNvPr id="146" name="Google Shape;146;p5" descr="LAYOUT do prezentacji-04.p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351587" y="530225"/>
            <a:ext cx="2335212" cy="633412"/>
          </a:xfrm>
          <a:prstGeom prst="rect">
            <a:avLst/>
          </a:prstGeom>
          <a:noFill/>
          <a:ln>
            <a:noFill/>
          </a:ln>
        </p:spPr>
      </p:pic>
      <p:sp>
        <p:nvSpPr>
          <p:cNvPr id="147" name="Google Shape;147;p5"/>
          <p:cNvSpPr/>
          <p:nvPr/>
        </p:nvSpPr>
        <p:spPr>
          <a:xfrm>
            <a:off x="395287" y="4005262"/>
            <a:ext cx="8424862" cy="1584325"/>
          </a:xfrm>
          <a:prstGeom prst="roundRect">
            <a:avLst>
              <a:gd name="adj" fmla="val 16667"/>
            </a:avLst>
          </a:prstGeom>
          <a:noFill/>
          <a:ln w="25400" cap="flat" cmpd="sng">
            <a:solidFill>
              <a:srgbClr val="FF7C8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2400"/>
              <a:buFont typeface="Calibri"/>
              <a:buNone/>
            </a:pPr>
            <a:r>
              <a:rPr lang="en-US" sz="2400" b="1" i="0" u="non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CZAS TRWANIA </a:t>
            </a:r>
            <a:r>
              <a:rPr lang="en-US" sz="2400" b="1" i="0" u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MIN. 90 DNI (TRZY PEŁNE MIESIĄCE), UCZESTNIK KWALIFIKOWANY NA JEDEN SEMESTR </a:t>
            </a:r>
            <a:endParaRPr/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Calibri"/>
              <a:buNone/>
            </a:pPr>
            <a:r>
              <a:rPr lang="en-US" sz="2000" b="1" i="0" u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(MOŻLIWOŚĆ PRZEDŁUŻENIA ZA ZGODĄ WŁADZ WYDZIAŁU NA 1 MIESIĄC PRZED ZAKOŃCZENIEM SEMESTRU)</a:t>
            </a:r>
            <a:endParaRPr/>
          </a:p>
        </p:txBody>
      </p:sp>
      <p:sp>
        <p:nvSpPr>
          <p:cNvPr id="148" name="Google Shape;148;p5"/>
          <p:cNvSpPr/>
          <p:nvPr/>
        </p:nvSpPr>
        <p:spPr>
          <a:xfrm>
            <a:off x="395287" y="1417637"/>
            <a:ext cx="8424862" cy="2443162"/>
          </a:xfrm>
          <a:prstGeom prst="roundRect">
            <a:avLst>
              <a:gd name="adj" fmla="val 16667"/>
            </a:avLst>
          </a:prstGeom>
          <a:noFill/>
          <a:ln w="25400" cap="flat" cmpd="sng">
            <a:solidFill>
              <a:srgbClr val="FF7C8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2400"/>
              <a:buFont typeface="Calibri"/>
              <a:buNone/>
            </a:pPr>
            <a:r>
              <a:rPr lang="en-US" sz="2400" b="1" i="0" u="non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UCZESTNIK </a:t>
            </a:r>
            <a:endParaRPr/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Calibri"/>
              <a:buNone/>
            </a:pPr>
            <a:r>
              <a:rPr lang="en-US" sz="2400" b="1" i="0" u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1. CZYNNY STUDENT, NIE PRZEBYWAJĄCY NA URLOPIE ZDROWOTNYM, OKOLICZNOŚCIOWYM, NAUKOWYM</a:t>
            </a:r>
            <a:endParaRPr/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Calibri"/>
              <a:buNone/>
            </a:pPr>
            <a:r>
              <a:rPr lang="en-US" sz="2400" b="1" i="0" u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2. ŚREDNIA OCEN ZA POPRZEDNI ROK AK. MIN. 4,00</a:t>
            </a:r>
            <a:endParaRPr/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Calibri"/>
              <a:buNone/>
            </a:pPr>
            <a:r>
              <a:rPr lang="en-US" sz="2400" b="1" i="0" u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3. RÓŻNE WYMOGI WYDZIAŁÓW CO DO ROKU STUDIÓW  ODBYWANIA MOBILNOŚCI ORAZ ZGÓD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1" i="0" u="non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9" name="Google Shape;149;p5"/>
          <p:cNvSpPr/>
          <p:nvPr/>
        </p:nvSpPr>
        <p:spPr>
          <a:xfrm>
            <a:off x="395287" y="5732462"/>
            <a:ext cx="8424862" cy="865187"/>
          </a:xfrm>
          <a:prstGeom prst="roundRect">
            <a:avLst>
              <a:gd name="adj" fmla="val 16667"/>
            </a:avLst>
          </a:prstGeom>
          <a:noFill/>
          <a:ln w="25400" cap="flat" cmpd="sng">
            <a:solidFill>
              <a:srgbClr val="FF7C8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2400"/>
              <a:buFont typeface="Calibri"/>
              <a:buNone/>
            </a:pPr>
            <a:r>
              <a:rPr lang="en-US" sz="2400" b="1" i="0" u="non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DOFINANSOWANIE </a:t>
            </a:r>
            <a:r>
              <a:rPr lang="en-US" sz="2400" b="1" i="0" u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WYPŁACANE W 100% PRZED WYJAZDEM </a:t>
            </a:r>
            <a:r>
              <a:rPr lang="en-US" sz="2000" b="1" i="0" u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(MOŻLIWOŚĆ ODBYCIA WYJAZDU Z 0-ROWYM DOFINANSOWANIEM)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350B8"/>
        </a:solidFill>
        <a:effectLst/>
      </p:bgPr>
    </p:bg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p6"/>
          <p:cNvSpPr txBox="1">
            <a:spLocks noGrp="1"/>
          </p:cNvSpPr>
          <p:nvPr>
            <p:ph type="title"/>
          </p:nvPr>
        </p:nvSpPr>
        <p:spPr>
          <a:xfrm>
            <a:off x="32385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C80"/>
              </a:buClr>
              <a:buSzPts val="3600"/>
              <a:buFont typeface="Calibri"/>
              <a:buNone/>
            </a:pPr>
            <a:r>
              <a:rPr lang="en-US" sz="3600" b="1" i="0" u="none">
                <a:solidFill>
                  <a:srgbClr val="FF7C80"/>
                </a:solidFill>
                <a:latin typeface="Calibri"/>
                <a:ea typeface="Calibri"/>
                <a:cs typeface="Calibri"/>
                <a:sym typeface="Calibri"/>
              </a:rPr>
              <a:t>REKRUTACJA − PRAKTYKI</a:t>
            </a:r>
            <a:endParaRPr/>
          </a:p>
        </p:txBody>
      </p:sp>
      <p:pic>
        <p:nvPicPr>
          <p:cNvPr id="155" name="Google Shape;155;p6" descr="LAYOUT do prezentacji-04.p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351587" y="530225"/>
            <a:ext cx="2335212" cy="633412"/>
          </a:xfrm>
          <a:prstGeom prst="rect">
            <a:avLst/>
          </a:prstGeom>
          <a:noFill/>
          <a:ln>
            <a:noFill/>
          </a:ln>
        </p:spPr>
      </p:pic>
      <p:sp>
        <p:nvSpPr>
          <p:cNvPr id="156" name="Google Shape;156;p6"/>
          <p:cNvSpPr/>
          <p:nvPr/>
        </p:nvSpPr>
        <p:spPr>
          <a:xfrm>
            <a:off x="2411412" y="1700212"/>
            <a:ext cx="1666875" cy="2447925"/>
          </a:xfrm>
          <a:prstGeom prst="roundRect">
            <a:avLst>
              <a:gd name="adj" fmla="val 16667"/>
            </a:avLst>
          </a:prstGeom>
          <a:noFill/>
          <a:ln w="25400" cap="flat" cmpd="sng">
            <a:solidFill>
              <a:srgbClr val="FF7C8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Calibri"/>
              <a:buNone/>
            </a:pPr>
            <a:r>
              <a:rPr lang="en-US" sz="1600" b="1" i="0" u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ZŁOŻENIE WNIOSKU </a:t>
            </a:r>
            <a:br>
              <a:rPr lang="en-US" sz="1600" b="1" i="0" u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</a:br>
            <a:endParaRPr/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Calibri"/>
              <a:buNone/>
            </a:pPr>
            <a:r>
              <a:rPr lang="en-US" sz="1200" b="1" i="0" u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(Z WYMAGANYMI PODPISAMI WERSJA PAPIEROWA W BIURZE ERASMUS) </a:t>
            </a:r>
            <a:endParaRPr/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1200"/>
              <a:buFont typeface="Calibri"/>
              <a:buNone/>
            </a:pPr>
            <a:r>
              <a:rPr lang="en-US" sz="1200" b="1" i="0" u="non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Należy dołączyć potwierdzenie od praktykodawcy, wyjazdy tylko do krajów programu</a:t>
            </a:r>
            <a:endParaRPr/>
          </a:p>
        </p:txBody>
      </p:sp>
      <p:sp>
        <p:nvSpPr>
          <p:cNvPr id="157" name="Google Shape;157;p6"/>
          <p:cNvSpPr/>
          <p:nvPr/>
        </p:nvSpPr>
        <p:spPr>
          <a:xfrm>
            <a:off x="4149725" y="2262187"/>
            <a:ext cx="576262" cy="1363662"/>
          </a:xfrm>
          <a:prstGeom prst="rightArrow">
            <a:avLst>
              <a:gd name="adj1" fmla="val 10800"/>
              <a:gd name="adj2" fmla="val 50000"/>
            </a:avLst>
          </a:prstGeom>
          <a:solidFill>
            <a:srgbClr val="FF7C8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8" name="Google Shape;158;p6"/>
          <p:cNvSpPr/>
          <p:nvPr/>
        </p:nvSpPr>
        <p:spPr>
          <a:xfrm>
            <a:off x="4787900" y="1700212"/>
            <a:ext cx="1665287" cy="2447925"/>
          </a:xfrm>
          <a:prstGeom prst="roundRect">
            <a:avLst>
              <a:gd name="adj" fmla="val 16667"/>
            </a:avLst>
          </a:prstGeom>
          <a:noFill/>
          <a:ln w="25400" cap="flat" cmpd="sng">
            <a:solidFill>
              <a:srgbClr val="FF7C8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36000" tIns="36000" rIns="36000" bIns="360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Calibri"/>
              <a:buNone/>
            </a:pPr>
            <a:r>
              <a:rPr lang="en-US" sz="1600" b="1" i="0" u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WYBÓR KANDYDATÓW </a:t>
            </a:r>
            <a:endParaRPr/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endParaRPr sz="1600" b="1" i="0" u="non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Calibri"/>
              <a:buNone/>
            </a:pPr>
            <a:r>
              <a:rPr lang="en-US" sz="1200" b="1" i="0" u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W zależności od posiadanych środków, obecnie każdy kandydat spełniający warunki może wyjechać na praktyki</a:t>
            </a:r>
            <a:endParaRPr/>
          </a:p>
        </p:txBody>
      </p:sp>
      <p:sp>
        <p:nvSpPr>
          <p:cNvPr id="159" name="Google Shape;159;p6"/>
          <p:cNvSpPr/>
          <p:nvPr/>
        </p:nvSpPr>
        <p:spPr>
          <a:xfrm>
            <a:off x="2411412" y="4437062"/>
            <a:ext cx="1666875" cy="574675"/>
          </a:xfrm>
          <a:prstGeom prst="roundRect">
            <a:avLst>
              <a:gd name="adj" fmla="val 16667"/>
            </a:avLst>
          </a:prstGeom>
          <a:noFill/>
          <a:ln w="25400" cap="flat" cmpd="sng">
            <a:solidFill>
              <a:srgbClr val="FF7C8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Calibri"/>
              <a:buNone/>
            </a:pPr>
            <a:r>
              <a:rPr lang="en-US" sz="1200" b="1" i="0" u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Cały rok</a:t>
            </a:r>
            <a:endParaRPr/>
          </a:p>
        </p:txBody>
      </p:sp>
      <p:sp>
        <p:nvSpPr>
          <p:cNvPr id="160" name="Google Shape;160;p6"/>
          <p:cNvSpPr/>
          <p:nvPr/>
        </p:nvSpPr>
        <p:spPr>
          <a:xfrm>
            <a:off x="4787900" y="4437062"/>
            <a:ext cx="1666875" cy="574675"/>
          </a:xfrm>
          <a:prstGeom prst="roundRect">
            <a:avLst>
              <a:gd name="adj" fmla="val 16667"/>
            </a:avLst>
          </a:prstGeom>
          <a:noFill/>
          <a:ln w="25400" cap="flat" cmpd="sng">
            <a:solidFill>
              <a:srgbClr val="FF7C8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Calibri"/>
              <a:buNone/>
            </a:pPr>
            <a:r>
              <a:rPr lang="en-US" sz="1200" b="1" i="0" u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Cały rok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350B8"/>
        </a:solidFill>
        <a:effectLst/>
      </p:bgPr>
    </p:bg>
    <p:spTree>
      <p:nvGrpSpPr>
        <p:cNvPr id="1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p7"/>
          <p:cNvSpPr txBox="1">
            <a:spLocks noGrp="1"/>
          </p:cNvSpPr>
          <p:nvPr>
            <p:ph type="title"/>
          </p:nvPr>
        </p:nvSpPr>
        <p:spPr>
          <a:xfrm>
            <a:off x="32385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C80"/>
              </a:buClr>
              <a:buSzPts val="3600"/>
              <a:buFont typeface="Calibri"/>
              <a:buNone/>
            </a:pPr>
            <a:r>
              <a:rPr lang="en-US" sz="3600" b="1" i="0" u="none">
                <a:solidFill>
                  <a:srgbClr val="FF7C80"/>
                </a:solidFill>
                <a:latin typeface="Calibri"/>
                <a:ea typeface="Calibri"/>
                <a:cs typeface="Calibri"/>
                <a:sym typeface="Calibri"/>
              </a:rPr>
              <a:t>STAWKI DOFINANSOWANIA</a:t>
            </a:r>
            <a:endParaRPr/>
          </a:p>
        </p:txBody>
      </p:sp>
      <p:pic>
        <p:nvPicPr>
          <p:cNvPr id="166" name="Google Shape;166;p7" descr="LAYOUT do prezentacji-04.p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351587" y="530225"/>
            <a:ext cx="2335212" cy="633412"/>
          </a:xfrm>
          <a:prstGeom prst="rect">
            <a:avLst/>
          </a:prstGeom>
          <a:noFill/>
          <a:ln>
            <a:noFill/>
          </a:ln>
        </p:spPr>
      </p:pic>
      <p:sp>
        <p:nvSpPr>
          <p:cNvPr id="167" name="Google Shape;167;p7"/>
          <p:cNvSpPr/>
          <p:nvPr/>
        </p:nvSpPr>
        <p:spPr>
          <a:xfrm>
            <a:off x="395287" y="2138362"/>
            <a:ext cx="8424862" cy="1292225"/>
          </a:xfrm>
          <a:prstGeom prst="roundRect">
            <a:avLst>
              <a:gd name="adj" fmla="val 16667"/>
            </a:avLst>
          </a:prstGeom>
          <a:noFill/>
          <a:ln w="25400" cap="flat" cmpd="sng">
            <a:solidFill>
              <a:srgbClr val="FF7C8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1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Calibri"/>
              <a:buNone/>
            </a:pPr>
            <a:r>
              <a:rPr lang="en-US" sz="2400" b="1" i="0" u="none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GRUPA I </a:t>
            </a:r>
            <a:r>
              <a:rPr lang="en-US" sz="2400" b="0" i="0" u="none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–</a:t>
            </a:r>
            <a:r>
              <a:rPr lang="en-US" sz="2400" b="1" i="0" u="none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400" b="1" i="0" u="none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6</a:t>
            </a:r>
            <a:r>
              <a:rPr lang="pl-PL" sz="2400" b="1" i="0" u="none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</a:t>
            </a:r>
            <a:r>
              <a:rPr lang="en-US" sz="2400" b="1" i="0" u="none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0 </a:t>
            </a:r>
            <a:r>
              <a:rPr lang="en-US" sz="2400" b="1" i="0" u="none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euro</a:t>
            </a:r>
            <a:r>
              <a:rPr lang="en-US" sz="2400" b="0" i="0" u="none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400" b="0" i="0" u="none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– </a:t>
            </a:r>
            <a:r>
              <a:rPr lang="en-US" sz="2400" b="1" i="0" u="none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Dania, </a:t>
            </a:r>
            <a:r>
              <a:rPr lang="en-US" sz="2400" b="1" i="0" u="none" dirty="0" err="1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Finlandia</a:t>
            </a:r>
            <a:r>
              <a:rPr lang="en-US" sz="2400" b="1" i="0" u="none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en-US" sz="2400" b="1" i="0" u="none" dirty="0" err="1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Irlandia</a:t>
            </a:r>
            <a:r>
              <a:rPr lang="en-US" sz="2400" b="1" i="0" u="none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en-US" sz="2400" b="1" i="0" u="none" dirty="0" err="1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Islandia</a:t>
            </a:r>
            <a:r>
              <a:rPr lang="en-US" sz="2400" b="1" i="0" u="none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, Lichtenstein, </a:t>
            </a:r>
            <a:r>
              <a:rPr lang="en-US" sz="2400" b="1" i="0" u="none" dirty="0" err="1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Luksemburg</a:t>
            </a:r>
            <a:r>
              <a:rPr lang="en-US" sz="2400" b="1" i="0" u="none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en-US" sz="2400" b="1" i="0" u="none" dirty="0" err="1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Norwegia</a:t>
            </a:r>
            <a:r>
              <a:rPr lang="en-US" sz="2400" b="1" i="0" u="none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en-US" sz="2400" b="1" i="0" u="none" dirty="0" err="1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Szwecja</a:t>
            </a:r>
            <a:r>
              <a:rPr lang="en-US" sz="2400" b="1" i="0" u="none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en-US" sz="2400" b="1" i="0" u="none" dirty="0" err="1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Wielka</a:t>
            </a:r>
            <a:r>
              <a:rPr lang="en-US" sz="2400" b="1" i="0" u="none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400" b="1" i="0" u="none" dirty="0" err="1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Brytania</a:t>
            </a:r>
            <a:r>
              <a:rPr lang="en-US" sz="2400" b="1" i="0" u="none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;</a:t>
            </a:r>
            <a:r>
              <a:rPr lang="en-US" sz="1600" b="1" i="0" u="none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dirty="0"/>
          </a:p>
        </p:txBody>
      </p:sp>
      <p:sp>
        <p:nvSpPr>
          <p:cNvPr id="168" name="Google Shape;168;p7"/>
          <p:cNvSpPr txBox="1"/>
          <p:nvPr/>
        </p:nvSpPr>
        <p:spPr>
          <a:xfrm>
            <a:off x="323850" y="111760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C80"/>
              </a:buClr>
              <a:buSzPts val="3600"/>
              <a:buFont typeface="Calibri"/>
              <a:buNone/>
            </a:pPr>
            <a:r>
              <a:rPr lang="en-US" sz="3600" b="1" i="0" u="none">
                <a:solidFill>
                  <a:srgbClr val="FF7C80"/>
                </a:solidFill>
                <a:latin typeface="Calibri"/>
                <a:ea typeface="Calibri"/>
                <a:cs typeface="Calibri"/>
                <a:sym typeface="Calibri"/>
              </a:rPr>
              <a:t>PRAKTYKI</a:t>
            </a:r>
            <a:endParaRPr/>
          </a:p>
        </p:txBody>
      </p:sp>
      <p:sp>
        <p:nvSpPr>
          <p:cNvPr id="169" name="Google Shape;169;p7"/>
          <p:cNvSpPr/>
          <p:nvPr/>
        </p:nvSpPr>
        <p:spPr>
          <a:xfrm>
            <a:off x="395287" y="3505200"/>
            <a:ext cx="8424862" cy="1293812"/>
          </a:xfrm>
          <a:prstGeom prst="roundRect">
            <a:avLst>
              <a:gd name="adj" fmla="val 16667"/>
            </a:avLst>
          </a:prstGeom>
          <a:noFill/>
          <a:ln w="25400" cap="flat" cmpd="sng">
            <a:solidFill>
              <a:srgbClr val="FF7C8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1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Calibri"/>
              <a:buNone/>
            </a:pPr>
            <a:r>
              <a:rPr lang="en-US" sz="2400" b="1" i="0" u="none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GRUPA II </a:t>
            </a:r>
            <a:r>
              <a:rPr lang="en-US" sz="2400" b="0" i="0" u="none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–</a:t>
            </a:r>
            <a:r>
              <a:rPr lang="en-US" sz="2400" b="1" i="0" u="none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pl-PL" sz="24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60</a:t>
            </a:r>
            <a:r>
              <a:rPr lang="en-US" sz="2400" b="1" i="0" u="none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0 </a:t>
            </a:r>
            <a:r>
              <a:rPr lang="en-US" sz="2400" b="1" i="0" u="none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euro</a:t>
            </a:r>
            <a:r>
              <a:rPr lang="en-US" sz="2400" b="0" i="0" u="none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400" b="0" i="0" u="none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– </a:t>
            </a:r>
            <a:r>
              <a:rPr lang="en-US" sz="2400" b="1" i="0" u="none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Austria, </a:t>
            </a:r>
            <a:r>
              <a:rPr lang="en-US" sz="2400" b="1" i="0" u="none" dirty="0" err="1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Belgia</a:t>
            </a:r>
            <a:r>
              <a:rPr lang="en-US" sz="2400" b="1" i="0" u="none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en-US" sz="2400" b="1" i="0" u="none" dirty="0" err="1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Cypr</a:t>
            </a:r>
            <a:r>
              <a:rPr lang="en-US" sz="2400" b="1" i="0" u="none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en-US" sz="2400" b="1" i="0" u="none" dirty="0" err="1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Francja</a:t>
            </a:r>
            <a:r>
              <a:rPr lang="en-US" sz="2400" b="1" i="0" u="none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en-US" sz="2400" b="1" i="0" u="none" dirty="0" err="1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Grecja</a:t>
            </a:r>
            <a:r>
              <a:rPr lang="en-US" sz="2400" b="1" i="0" u="none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en-US" sz="2400" b="1" i="0" u="none" dirty="0" err="1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Hiszpania</a:t>
            </a:r>
            <a:r>
              <a:rPr lang="en-US" sz="2400" b="1" i="0" u="none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en-US" sz="2400" b="1" i="0" u="none" dirty="0" err="1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Holandia</a:t>
            </a:r>
            <a:r>
              <a:rPr lang="en-US" sz="2400" b="1" i="0" u="none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, Malta, </a:t>
            </a:r>
            <a:r>
              <a:rPr lang="en-US" sz="2400" b="1" i="0" u="none" dirty="0" err="1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Niemcy</a:t>
            </a:r>
            <a:r>
              <a:rPr lang="en-US" sz="2400" b="1" i="0" u="none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en-US" sz="2400" b="1" i="0" u="none" dirty="0" err="1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Portugalia</a:t>
            </a:r>
            <a:r>
              <a:rPr lang="en-US" sz="2400" b="1" i="0" u="none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en-US" sz="2400" b="1" i="0" u="none" dirty="0" err="1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Włochy</a:t>
            </a:r>
            <a:r>
              <a:rPr lang="en-US" sz="2400" b="1" i="0" u="none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;</a:t>
            </a:r>
            <a:endParaRPr dirty="0"/>
          </a:p>
        </p:txBody>
      </p:sp>
      <p:sp>
        <p:nvSpPr>
          <p:cNvPr id="170" name="Google Shape;170;p7"/>
          <p:cNvSpPr/>
          <p:nvPr/>
        </p:nvSpPr>
        <p:spPr>
          <a:xfrm>
            <a:off x="395287" y="4872037"/>
            <a:ext cx="8424862" cy="1293812"/>
          </a:xfrm>
          <a:prstGeom prst="roundRect">
            <a:avLst>
              <a:gd name="adj" fmla="val 16667"/>
            </a:avLst>
          </a:prstGeom>
          <a:noFill/>
          <a:ln w="25400" cap="flat" cmpd="sng">
            <a:solidFill>
              <a:srgbClr val="FF7C8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1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Calibri"/>
              <a:buNone/>
            </a:pPr>
            <a:r>
              <a:rPr lang="en-US" sz="2400" b="1" i="0" u="none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GRUPA III </a:t>
            </a:r>
            <a:r>
              <a:rPr lang="en-US" sz="2400" b="0" i="0" u="none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–</a:t>
            </a:r>
            <a:r>
              <a:rPr lang="en-US" sz="2400" b="1" i="0" u="none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400" b="1" i="0" u="none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5</a:t>
            </a:r>
            <a:r>
              <a:rPr lang="pl-PL" sz="2400" b="1" i="0" u="none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5</a:t>
            </a:r>
            <a:r>
              <a:rPr lang="en-US" sz="2400" b="1" i="0" u="none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0 </a:t>
            </a:r>
            <a:r>
              <a:rPr lang="en-US" sz="2400" b="1" i="0" u="none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euro</a:t>
            </a:r>
            <a:r>
              <a:rPr lang="en-US" sz="2400" b="0" i="0" u="none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400" b="0" i="0" u="none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– </a:t>
            </a:r>
            <a:r>
              <a:rPr lang="en-US" sz="2400" b="1" i="0" u="none" dirty="0" err="1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Bułgaria</a:t>
            </a:r>
            <a:r>
              <a:rPr lang="en-US" sz="2400" b="1" i="0" u="none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en-US" sz="2400" b="1" i="0" u="none" dirty="0" err="1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Chorwacja</a:t>
            </a:r>
            <a:r>
              <a:rPr lang="en-US" sz="2400" b="1" i="0" u="none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en-US" sz="2400" b="1" i="0" u="none" dirty="0" err="1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Czechy</a:t>
            </a:r>
            <a:r>
              <a:rPr lang="en-US" sz="2400" b="1" i="0" u="none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, Estonia, Macedonia </a:t>
            </a:r>
            <a:r>
              <a:rPr lang="en-US" sz="2400" b="1" i="0" u="none" dirty="0" err="1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Płn</a:t>
            </a:r>
            <a:r>
              <a:rPr lang="en-US" sz="2400" b="1" i="0" u="none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., </a:t>
            </a:r>
            <a:r>
              <a:rPr lang="en-US" sz="2400" b="1" i="0" u="none" dirty="0" err="1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Litwa</a:t>
            </a:r>
            <a:r>
              <a:rPr lang="en-US" sz="2400" b="1" i="0" u="none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en-US" sz="2400" b="1" i="0" u="none" dirty="0" err="1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Łotwa</a:t>
            </a:r>
            <a:r>
              <a:rPr lang="en-US" sz="2400" b="1" i="0" u="none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en-US" sz="2400" b="1" i="0" u="none" dirty="0" err="1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Rumunia</a:t>
            </a:r>
            <a:r>
              <a:rPr lang="en-US" sz="2400" b="1" i="0" u="none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, Serbia, </a:t>
            </a:r>
            <a:r>
              <a:rPr lang="en-US" sz="2400" b="1" i="0" u="none" dirty="0" err="1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Słowacja</a:t>
            </a:r>
            <a:r>
              <a:rPr lang="en-US" sz="2400" b="1" i="0" u="none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en-US" sz="2400" b="1" i="0" u="none" dirty="0" err="1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Słowenia</a:t>
            </a:r>
            <a:r>
              <a:rPr lang="en-US" sz="2400" b="1" i="0" u="none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en-US" sz="2400" b="1" i="0" u="none" dirty="0" err="1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Turcja</a:t>
            </a:r>
            <a:r>
              <a:rPr lang="en-US" sz="2400" b="1" i="0" u="none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en-US" sz="2400" b="1" i="0" u="none" dirty="0" err="1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Węgry</a:t>
            </a:r>
            <a:r>
              <a:rPr lang="en-US" sz="2400" b="1" i="0" u="none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;</a:t>
            </a:r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350B8"/>
        </a:solidFill>
        <a:effectLst/>
      </p:bgPr>
    </p:bg>
    <p:spTree>
      <p:nvGrpSpPr>
        <p:cNvPr id="1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Google Shape;175;p8"/>
          <p:cNvSpPr txBox="1">
            <a:spLocks noGrp="1"/>
          </p:cNvSpPr>
          <p:nvPr>
            <p:ph type="title"/>
          </p:nvPr>
        </p:nvSpPr>
        <p:spPr>
          <a:xfrm>
            <a:off x="32385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C80"/>
              </a:buClr>
              <a:buSzPts val="3600"/>
              <a:buFont typeface="Calibri"/>
              <a:buNone/>
            </a:pPr>
            <a:r>
              <a:rPr lang="en-US" sz="3600" b="1" i="0" u="none">
                <a:solidFill>
                  <a:srgbClr val="FF7C80"/>
                </a:solidFill>
                <a:latin typeface="Calibri"/>
                <a:ea typeface="Calibri"/>
                <a:cs typeface="Calibri"/>
                <a:sym typeface="Calibri"/>
              </a:rPr>
              <a:t>WYJAZDY NA PRAKTYKI </a:t>
            </a:r>
            <a:endParaRPr/>
          </a:p>
        </p:txBody>
      </p:sp>
      <p:pic>
        <p:nvPicPr>
          <p:cNvPr id="176" name="Google Shape;176;p8" descr="LAYOUT do prezentacji-04.p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351587" y="530225"/>
            <a:ext cx="2335212" cy="633412"/>
          </a:xfrm>
          <a:prstGeom prst="rect">
            <a:avLst/>
          </a:prstGeom>
          <a:noFill/>
          <a:ln>
            <a:noFill/>
          </a:ln>
        </p:spPr>
      </p:pic>
      <p:sp>
        <p:nvSpPr>
          <p:cNvPr id="177" name="Google Shape;177;p8"/>
          <p:cNvSpPr/>
          <p:nvPr/>
        </p:nvSpPr>
        <p:spPr>
          <a:xfrm>
            <a:off x="395287" y="4414837"/>
            <a:ext cx="8424862" cy="1584325"/>
          </a:xfrm>
          <a:prstGeom prst="roundRect">
            <a:avLst>
              <a:gd name="adj" fmla="val 16667"/>
            </a:avLst>
          </a:prstGeom>
          <a:noFill/>
          <a:ln w="25400" cap="flat" cmpd="sng">
            <a:solidFill>
              <a:srgbClr val="FF7C8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0" tIns="45700" rIns="0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2400"/>
              <a:buFont typeface="Calibri"/>
              <a:buNone/>
            </a:pPr>
            <a:r>
              <a:rPr lang="en-US" sz="2400" b="1" i="0" u="non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CZAS TRWANIA </a:t>
            </a:r>
            <a:br>
              <a:rPr lang="en-US" sz="2400" b="1" i="0" u="non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US" sz="2400" b="1" i="0" u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MIN. 60 DNI (DWA PEŁNE MIESIĄCE), MIN. 30 GODZIN TYGODNIOWO, UCZESTNIK KWALIFIKOWANY NA 3-4 MIESIĄCE</a:t>
            </a:r>
            <a:endParaRPr/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Calibri"/>
              <a:buNone/>
            </a:pPr>
            <a:r>
              <a:rPr lang="en-US" sz="1600" b="1" i="0" u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(MOŻLIWOŚĆ PRZEDŁUŻENIA POD WARUNKIEM POSIADANIA ŚRODKÓW PRZEZ UCZELNIĘ)</a:t>
            </a:r>
            <a:endParaRPr/>
          </a:p>
        </p:txBody>
      </p:sp>
      <p:sp>
        <p:nvSpPr>
          <p:cNvPr id="178" name="Google Shape;178;p8"/>
          <p:cNvSpPr/>
          <p:nvPr/>
        </p:nvSpPr>
        <p:spPr>
          <a:xfrm>
            <a:off x="395287" y="6165850"/>
            <a:ext cx="8424862" cy="431800"/>
          </a:xfrm>
          <a:prstGeom prst="roundRect">
            <a:avLst>
              <a:gd name="adj" fmla="val 16667"/>
            </a:avLst>
          </a:prstGeom>
          <a:noFill/>
          <a:ln w="25400" cap="flat" cmpd="sng">
            <a:solidFill>
              <a:srgbClr val="FF7C8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2400"/>
              <a:buFont typeface="Calibri"/>
              <a:buNone/>
            </a:pPr>
            <a:r>
              <a:rPr lang="en-US" sz="2400" b="1" i="0" u="non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DOFINANSOWANIE </a:t>
            </a:r>
            <a:r>
              <a:rPr lang="en-US" sz="2400" b="1" i="0" u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WYPŁACANE W 100% PRZED WYJAZDEM</a:t>
            </a:r>
            <a:endParaRPr/>
          </a:p>
        </p:txBody>
      </p:sp>
      <p:sp>
        <p:nvSpPr>
          <p:cNvPr id="179" name="Google Shape;179;p8"/>
          <p:cNvSpPr/>
          <p:nvPr/>
        </p:nvSpPr>
        <p:spPr>
          <a:xfrm>
            <a:off x="396875" y="1149350"/>
            <a:ext cx="4103687" cy="1200150"/>
          </a:xfrm>
          <a:prstGeom prst="roundRect">
            <a:avLst>
              <a:gd name="adj" fmla="val 16667"/>
            </a:avLst>
          </a:prstGeom>
          <a:noFill/>
          <a:ln w="25400" cap="flat" cmpd="sng">
            <a:solidFill>
              <a:srgbClr val="FF7C8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2400"/>
              <a:buFont typeface="Calibri"/>
              <a:buNone/>
            </a:pPr>
            <a:r>
              <a:rPr lang="en-US" sz="2400" b="1" i="0" u="non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PRAKTYKI STUDENCKIE</a:t>
            </a:r>
            <a:endParaRPr/>
          </a:p>
        </p:txBody>
      </p:sp>
      <p:sp>
        <p:nvSpPr>
          <p:cNvPr id="180" name="Google Shape;180;p8"/>
          <p:cNvSpPr/>
          <p:nvPr/>
        </p:nvSpPr>
        <p:spPr>
          <a:xfrm>
            <a:off x="4730750" y="1149350"/>
            <a:ext cx="4103687" cy="1200150"/>
          </a:xfrm>
          <a:prstGeom prst="roundRect">
            <a:avLst>
              <a:gd name="adj" fmla="val 16667"/>
            </a:avLst>
          </a:prstGeom>
          <a:noFill/>
          <a:ln w="25400" cap="flat" cmpd="sng">
            <a:solidFill>
              <a:srgbClr val="FF7C8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2400"/>
              <a:buFont typeface="Calibri"/>
              <a:buNone/>
            </a:pPr>
            <a:r>
              <a:rPr lang="en-US" sz="2400" b="1" i="0" u="non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PRAKTYKI ABSOLWENCKIE</a:t>
            </a:r>
            <a:endParaRPr/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Calibri"/>
              <a:buNone/>
            </a:pPr>
            <a:r>
              <a:rPr lang="en-US" sz="2000" b="1" i="0" u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Uwaga!!! Należy złożyć wniosek najpóźniej 1 miesiąc przed obroną</a:t>
            </a:r>
            <a:endParaRPr/>
          </a:p>
        </p:txBody>
      </p:sp>
      <p:grpSp>
        <p:nvGrpSpPr>
          <p:cNvPr id="181" name="Google Shape;181;p8"/>
          <p:cNvGrpSpPr/>
          <p:nvPr/>
        </p:nvGrpSpPr>
        <p:grpSpPr>
          <a:xfrm>
            <a:off x="396875" y="2514600"/>
            <a:ext cx="8431212" cy="1733550"/>
            <a:chOff x="396381" y="2636912"/>
            <a:chExt cx="8431243" cy="1733419"/>
          </a:xfrm>
        </p:grpSpPr>
        <p:sp>
          <p:nvSpPr>
            <p:cNvPr id="182" name="Google Shape;182;p8"/>
            <p:cNvSpPr/>
            <p:nvPr/>
          </p:nvSpPr>
          <p:spPr>
            <a:xfrm>
              <a:off x="396381" y="2636912"/>
              <a:ext cx="4103703" cy="1733419"/>
            </a:xfrm>
            <a:prstGeom prst="roundRect">
              <a:avLst>
                <a:gd name="adj" fmla="val 16667"/>
              </a:avLst>
            </a:prstGeom>
            <a:noFill/>
            <a:ln w="25400" cap="flat" cmpd="sng">
              <a:solidFill>
                <a:srgbClr val="FF7C80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0000"/>
                </a:buClr>
                <a:buSzPts val="2400"/>
                <a:buFont typeface="Calibri"/>
                <a:buNone/>
              </a:pPr>
              <a:r>
                <a:rPr lang="en-US" sz="2400" b="1" i="0" u="none">
                  <a:solidFill>
                    <a:srgbClr val="FF0000"/>
                  </a:solidFill>
                  <a:latin typeface="Calibri"/>
                  <a:ea typeface="Calibri"/>
                  <a:cs typeface="Calibri"/>
                  <a:sym typeface="Calibri"/>
                </a:rPr>
                <a:t>UCZESTNIK </a:t>
              </a:r>
              <a:br>
                <a:rPr lang="en-US" sz="2400" b="1" i="0" u="none">
                  <a:solidFill>
                    <a:srgbClr val="FF0000"/>
                  </a:solidFill>
                  <a:latin typeface="Calibri"/>
                  <a:ea typeface="Calibri"/>
                  <a:cs typeface="Calibri"/>
                  <a:sym typeface="Calibri"/>
                </a:rPr>
              </a:br>
              <a:r>
                <a:rPr lang="en-US" sz="1800" b="1" i="0" u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rPr>
                <a:t>CZYNNY STUDENT, NIE PRZEBYWAJĄCY NA URLOPIE ZDROWOTNYM, OKOLICZNOŚCIOWYM, NAUKOWYM, PRAKTYKI NIE MOGĄ KOLIDOWAĆ ZE STUDIAMI</a:t>
              </a:r>
              <a:endParaRPr/>
            </a:p>
          </p:txBody>
        </p:sp>
        <p:sp>
          <p:nvSpPr>
            <p:cNvPr id="183" name="Google Shape;183;p8"/>
            <p:cNvSpPr/>
            <p:nvPr/>
          </p:nvSpPr>
          <p:spPr>
            <a:xfrm>
              <a:off x="4723921" y="2636912"/>
              <a:ext cx="4103703" cy="1733419"/>
            </a:xfrm>
            <a:prstGeom prst="roundRect">
              <a:avLst>
                <a:gd name="adj" fmla="val 16667"/>
              </a:avLst>
            </a:prstGeom>
            <a:noFill/>
            <a:ln w="25400" cap="flat" cmpd="sng">
              <a:solidFill>
                <a:srgbClr val="FF7C80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0000"/>
                </a:buClr>
                <a:buSzPts val="2400"/>
                <a:buFont typeface="Calibri"/>
                <a:buNone/>
              </a:pPr>
              <a:r>
                <a:rPr lang="en-US" sz="2400" b="1" i="0" u="none" dirty="0">
                  <a:solidFill>
                    <a:srgbClr val="FF0000"/>
                  </a:solidFill>
                  <a:latin typeface="Calibri"/>
                  <a:ea typeface="Calibri"/>
                  <a:cs typeface="Calibri"/>
                  <a:sym typeface="Calibri"/>
                </a:rPr>
                <a:t>UCZESTNIK </a:t>
              </a:r>
              <a:br>
                <a:rPr lang="en-US" sz="2400" b="1" i="0" u="none" dirty="0">
                  <a:solidFill>
                    <a:srgbClr val="FF0000"/>
                  </a:solidFill>
                  <a:latin typeface="Calibri"/>
                  <a:ea typeface="Calibri"/>
                  <a:cs typeface="Calibri"/>
                  <a:sym typeface="Calibri"/>
                </a:rPr>
              </a:br>
              <a:r>
                <a:rPr lang="en-US" sz="1800" b="1" i="0" u="none" dirty="0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rPr>
                <a:t>ABSOLWENT, PRAKTYKI MUSZĄ ZAKOŃCZYĆ SIĘ DO 12 MIESIĘCY OD </a:t>
              </a:r>
              <a:r>
                <a:rPr lang="pl-PL" sz="1800" b="1" dirty="0" smtClean="0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rPr>
                <a:t>DATY </a:t>
              </a:r>
              <a:r>
                <a:rPr lang="en-US" sz="1800" b="1" i="0" u="none" dirty="0" smtClean="0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rPr>
                <a:t>OBRONY</a:t>
              </a:r>
              <a:endParaRPr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350B8"/>
        </a:solidFill>
        <a:effectLst/>
      </p:bgPr>
    </p:bg>
    <p:spTree>
      <p:nvGrpSpPr>
        <p:cNvPr id="1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Google Shape;188;p9"/>
          <p:cNvSpPr txBox="1">
            <a:spLocks noGrp="1"/>
          </p:cNvSpPr>
          <p:nvPr>
            <p:ph type="title"/>
          </p:nvPr>
        </p:nvSpPr>
        <p:spPr>
          <a:xfrm>
            <a:off x="32385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C80"/>
              </a:buClr>
              <a:buSzPts val="3600"/>
              <a:buFont typeface="Calibri"/>
              <a:buNone/>
            </a:pPr>
            <a:r>
              <a:rPr lang="en-US" sz="3600" b="1" i="0" u="none">
                <a:solidFill>
                  <a:srgbClr val="FF7C80"/>
                </a:solidFill>
                <a:latin typeface="Calibri"/>
                <a:ea typeface="Calibri"/>
                <a:cs typeface="Calibri"/>
                <a:sym typeface="Calibri"/>
              </a:rPr>
              <a:t>PROGRAM POWER</a:t>
            </a:r>
            <a:endParaRPr/>
          </a:p>
        </p:txBody>
      </p:sp>
      <p:pic>
        <p:nvPicPr>
          <p:cNvPr id="189" name="Google Shape;189;p9" descr="LAYOUT do prezentacji-04.p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351587" y="530225"/>
            <a:ext cx="2335212" cy="633412"/>
          </a:xfrm>
          <a:prstGeom prst="rect">
            <a:avLst/>
          </a:prstGeom>
          <a:noFill/>
          <a:ln>
            <a:noFill/>
          </a:ln>
        </p:spPr>
      </p:pic>
      <p:sp>
        <p:nvSpPr>
          <p:cNvPr id="190" name="Google Shape;190;p9"/>
          <p:cNvSpPr/>
          <p:nvPr/>
        </p:nvSpPr>
        <p:spPr>
          <a:xfrm>
            <a:off x="395287" y="1989137"/>
            <a:ext cx="8424862" cy="863600"/>
          </a:xfrm>
          <a:prstGeom prst="roundRect">
            <a:avLst>
              <a:gd name="adj" fmla="val 16667"/>
            </a:avLst>
          </a:prstGeom>
          <a:noFill/>
          <a:ln w="25400" cap="flat" cmpd="sng">
            <a:solidFill>
              <a:srgbClr val="FF7C8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1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2400"/>
              <a:buFont typeface="Calibri"/>
              <a:buNone/>
            </a:pPr>
            <a:r>
              <a:rPr lang="en-US" sz="2400" b="1" i="0" u="non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OSOBY POBIERAJĄCE STYPENDIUM SOCJALNE </a:t>
            </a:r>
            <a:endParaRPr/>
          </a:p>
        </p:txBody>
      </p:sp>
      <p:sp>
        <p:nvSpPr>
          <p:cNvPr id="191" name="Google Shape;191;p9"/>
          <p:cNvSpPr/>
          <p:nvPr/>
        </p:nvSpPr>
        <p:spPr>
          <a:xfrm>
            <a:off x="395287" y="2924175"/>
            <a:ext cx="8424862" cy="865187"/>
          </a:xfrm>
          <a:prstGeom prst="roundRect">
            <a:avLst>
              <a:gd name="adj" fmla="val 16667"/>
            </a:avLst>
          </a:prstGeom>
          <a:noFill/>
          <a:ln w="25400" cap="flat" cmpd="sng">
            <a:solidFill>
              <a:srgbClr val="FF7C8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1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Calibri"/>
              <a:buNone/>
            </a:pPr>
            <a:r>
              <a:rPr lang="en-US" sz="2400" b="1" i="0" u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OSOBY Z NIEPEŁNOSPRAWNOŚCIĄ (osobne zasady)</a:t>
            </a:r>
            <a:endParaRPr/>
          </a:p>
        </p:txBody>
      </p:sp>
      <p:sp>
        <p:nvSpPr>
          <p:cNvPr id="192" name="Google Shape;192;p9"/>
          <p:cNvSpPr/>
          <p:nvPr/>
        </p:nvSpPr>
        <p:spPr>
          <a:xfrm>
            <a:off x="395287" y="4005262"/>
            <a:ext cx="8424862" cy="2592387"/>
          </a:xfrm>
          <a:prstGeom prst="roundRect">
            <a:avLst>
              <a:gd name="adj" fmla="val 16667"/>
            </a:avLst>
          </a:prstGeom>
          <a:noFill/>
          <a:ln w="25400" cap="flat" cmpd="sng">
            <a:solidFill>
              <a:srgbClr val="FF7C8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1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2400"/>
              <a:buFont typeface="Calibri"/>
              <a:buNone/>
            </a:pPr>
            <a:r>
              <a:rPr lang="en-US" sz="2400" b="1" i="0" u="none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STAWKI DOFINANSOWANIA (</a:t>
            </a:r>
            <a:r>
              <a:rPr lang="en-US" sz="2400" b="1" i="0" u="none" dirty="0" err="1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osoby</a:t>
            </a:r>
            <a:r>
              <a:rPr lang="en-US" sz="2400" b="1" i="0" u="none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400" b="1" i="0" u="none" dirty="0" err="1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ze</a:t>
            </a:r>
            <a:r>
              <a:rPr lang="en-US" sz="2400" b="1" i="0" u="none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400" b="1" i="0" u="none" dirty="0" err="1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stypendium</a:t>
            </a:r>
            <a:r>
              <a:rPr lang="en-US" sz="2400" b="1" i="0" u="none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400" b="1" i="0" u="none" dirty="0" err="1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socjalnym</a:t>
            </a:r>
            <a:r>
              <a:rPr lang="en-US" sz="2400" b="1" i="0" u="none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br>
              <a:rPr lang="en-US" sz="2400" b="1" i="0" u="none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US" sz="2400" b="1" i="0" u="none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w </a:t>
            </a:r>
            <a:r>
              <a:rPr lang="en-US" sz="2400" b="1" i="0" u="none" dirty="0" err="1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momencie</a:t>
            </a:r>
            <a:r>
              <a:rPr lang="en-US" sz="2400" b="1" i="0" u="none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400" b="1" i="0" u="none" dirty="0" err="1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aplikowania</a:t>
            </a:r>
            <a:r>
              <a:rPr lang="en-US" sz="2400" b="1" i="0" u="none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 o </a:t>
            </a:r>
            <a:r>
              <a:rPr lang="en-US" sz="2400" b="1" i="0" u="none" dirty="0" err="1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wyjazd</a:t>
            </a:r>
            <a:r>
              <a:rPr lang="en-US" sz="2400" b="1" i="0" u="none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) </a:t>
            </a:r>
            <a:endParaRPr dirty="0"/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Calibri"/>
              <a:buNone/>
            </a:pPr>
            <a:r>
              <a:rPr lang="en-US" sz="2400" b="1" i="0" u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GRUPA I – </a:t>
            </a:r>
            <a:r>
              <a:rPr lang="pl-PL" sz="2400" b="1" i="0" u="none" dirty="0" smtClean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3 069</a:t>
            </a:r>
            <a:r>
              <a:rPr lang="en-US" sz="2400" b="1" i="0" u="none" dirty="0" smtClean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400" b="1" i="0" u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PLN</a:t>
            </a:r>
            <a:endParaRPr dirty="0"/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Calibri"/>
              <a:buNone/>
            </a:pPr>
            <a:r>
              <a:rPr lang="en-US" sz="2400" b="1" i="0" u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GRUPA II – </a:t>
            </a:r>
            <a:r>
              <a:rPr lang="en-US" sz="2400" b="1" i="0" u="none" dirty="0" smtClean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2</a:t>
            </a:r>
            <a:r>
              <a:rPr lang="pl-PL" sz="2400" b="1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pl-PL" sz="2400" b="1" dirty="0" smtClean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984</a:t>
            </a:r>
            <a:r>
              <a:rPr lang="en-US" sz="2400" b="1" i="0" u="none" dirty="0" smtClean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400" b="1" i="0" u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PLN</a:t>
            </a:r>
            <a:endParaRPr dirty="0"/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Calibri"/>
              <a:buNone/>
            </a:pPr>
            <a:r>
              <a:rPr lang="en-US" sz="2400" b="1" i="0" u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GRUPA III – </a:t>
            </a:r>
            <a:r>
              <a:rPr lang="en-US" sz="2400" b="1" i="0" u="none" dirty="0" smtClean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2</a:t>
            </a:r>
            <a:r>
              <a:rPr lang="pl-PL" sz="2400" b="1" i="0" u="none" dirty="0" smtClean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771</a:t>
            </a:r>
            <a:r>
              <a:rPr lang="en-US" sz="2400" b="1" i="0" u="none" dirty="0" smtClean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400" b="1" i="0" u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PLN</a:t>
            </a:r>
            <a:endParaRPr dirty="0"/>
          </a:p>
        </p:txBody>
      </p:sp>
      <p:sp>
        <p:nvSpPr>
          <p:cNvPr id="193" name="Google Shape;193;p9"/>
          <p:cNvSpPr txBox="1"/>
          <p:nvPr/>
        </p:nvSpPr>
        <p:spPr>
          <a:xfrm>
            <a:off x="323850" y="111760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C80"/>
              </a:buClr>
              <a:buSzPts val="3600"/>
              <a:buFont typeface="Calibri"/>
              <a:buNone/>
            </a:pPr>
            <a:r>
              <a:rPr lang="en-US" sz="3600" b="1" i="0" u="none">
                <a:solidFill>
                  <a:srgbClr val="FF7C80"/>
                </a:solidFill>
                <a:latin typeface="Calibri"/>
                <a:ea typeface="Calibri"/>
                <a:cs typeface="Calibri"/>
                <a:sym typeface="Calibri"/>
              </a:rPr>
              <a:t>STUDIA I PRAKTYKI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rasmus">
  <a:themeElements>
    <a:clrScheme name="Pakiet 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</TotalTime>
  <Words>719</Words>
  <Application>Microsoft Office PowerPoint</Application>
  <PresentationFormat>Pokaz na ekranie (4:3)</PresentationFormat>
  <Paragraphs>114</Paragraphs>
  <Slides>13</Slides>
  <Notes>13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13</vt:i4>
      </vt:variant>
    </vt:vector>
  </HeadingPairs>
  <TitlesOfParts>
    <vt:vector size="17" baseType="lpstr">
      <vt:lpstr>Arial</vt:lpstr>
      <vt:lpstr>Arial Rounded</vt:lpstr>
      <vt:lpstr>Calibri</vt:lpstr>
      <vt:lpstr>Erasmus</vt:lpstr>
      <vt:lpstr> </vt:lpstr>
      <vt:lpstr>O Programie ERASMUS+</vt:lpstr>
      <vt:lpstr>REKRUTACJA − STUDIA</vt:lpstr>
      <vt:lpstr>STAWKI DOFINANSOWANIA</vt:lpstr>
      <vt:lpstr>WYJAZDY NA STUDIA </vt:lpstr>
      <vt:lpstr>REKRUTACJA − PRAKTYKI</vt:lpstr>
      <vt:lpstr>STAWKI DOFINANSOWANIA</vt:lpstr>
      <vt:lpstr>WYJAZDY NA PRAKTYKI </vt:lpstr>
      <vt:lpstr>PROGRAM POWER</vt:lpstr>
      <vt:lpstr>UMOWA ERAMUS+</vt:lpstr>
      <vt:lpstr>UMOWA ERAMUS+ c.d.</vt:lpstr>
      <vt:lpstr>UMOWA ERAMUS+ c.d.</vt:lpstr>
      <vt:lpstr>Informacje kontaktowe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creator>Wspolny</dc:creator>
  <cp:lastModifiedBy>Paula Gowin</cp:lastModifiedBy>
  <cp:revision>5</cp:revision>
  <dcterms:created xsi:type="dcterms:W3CDTF">2010-03-14T11:52:32Z</dcterms:created>
  <dcterms:modified xsi:type="dcterms:W3CDTF">2021-03-11T19:51:36Z</dcterms:modified>
</cp:coreProperties>
</file>