
<file path=[Content_Types].xml><?xml version="1.0" encoding="utf-8"?>
<Types xmlns="http://schemas.openxmlformats.org/package/2006/content-types">
  <Default ContentType="application/vnd.openxmlformats-officedocument.vmlDrawing" Extension="vml"/>
  <Default ContentType="application/xml" Extension="xml"/>
  <Default ContentType="image/png" Extension="png"/>
  <Default ContentType="application/vnd.ms-excel" Extension="xls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ms-office.chartcolorstyle+xml" PartName="/ppt/charts/colors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2.xml"/>
  <Override ContentType="application/vnd.openxmlformats-officedocument.drawingml.chart+xml" PartName="/ppt/charts/char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1.xml"/>
  <Override ContentType="application/vnd.ms-office.chartstyle+xml" PartName="/ppt/charts/style2.xml"/>
  <Override ContentType="application/vnd.ms-excel" PartName="/ppt/embeddings/Microsoft_Excel_Sheet1.xls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735750" cy="9866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570">
          <p15:clr>
            <a:srgbClr val="000000"/>
          </p15:clr>
        </p15:guide>
        <p15:guide id="2" pos="2925">
          <p15:clr>
            <a:srgbClr val="000000"/>
          </p15:clr>
        </p15:guide>
        <p15:guide id="3" orient="horz" pos="3294">
          <p15:clr>
            <a:srgbClr val="000000"/>
          </p15:clr>
        </p15:guide>
      </p15:sldGuideLst>
    </p:ext>
    <p:ext uri="{2D200454-40CA-4A62-9FC3-DE9A4176ACB9}">
      <p15:notesGuideLst>
        <p15:guide id="1" orient="horz" pos="3107">
          <p15:clr>
            <a:srgbClr val="000000"/>
          </p15:clr>
        </p15:guide>
        <p15:guide id="2" pos="2121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11" roundtripDataSignature="AMtx7mjfjH5D3RsKkEcLddam/CKTnVos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570" orient="horz"/>
        <p:guide pos="2925"/>
        <p:guide pos="3294" orient="horz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07" orient="horz"/>
        <p:guide pos="212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d.nauczania\Desktop\Zestawienie%20do%20raportu%20z%20rekrutacji%202021_szko&#322;akraj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d.nauczania\Desktop\Zestawienie%20do%20raportu%20z%20rekrutacji%202021_szko&#322;akraj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pl-PL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wybranych</a:t>
            </a:r>
            <a:r>
              <a:rPr lang="pl-PL" sz="2000" b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szkół według </a:t>
            </a:r>
            <a:r>
              <a:rPr lang="pl-PL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kraju*</a:t>
            </a:r>
            <a:endParaRPr lang="pl-PL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Kraj!$A$2:$A$22</c:f>
              <c:strCache>
                <c:ptCount val="21"/>
                <c:pt idx="0">
                  <c:v>Belgia</c:v>
                </c:pt>
                <c:pt idx="1">
                  <c:v>Bułgaria</c:v>
                </c:pt>
                <c:pt idx="2">
                  <c:v>Chorwacja</c:v>
                </c:pt>
                <c:pt idx="3">
                  <c:v>Czechy</c:v>
                </c:pt>
                <c:pt idx="4">
                  <c:v>Finlandia</c:v>
                </c:pt>
                <c:pt idx="5">
                  <c:v>Francja</c:v>
                </c:pt>
                <c:pt idx="6">
                  <c:v>Hiszpania</c:v>
                </c:pt>
                <c:pt idx="7">
                  <c:v>Holandia</c:v>
                </c:pt>
                <c:pt idx="8">
                  <c:v>Irlandia</c:v>
                </c:pt>
                <c:pt idx="9">
                  <c:v>Islandia</c:v>
                </c:pt>
                <c:pt idx="10">
                  <c:v>Litwa</c:v>
                </c:pt>
                <c:pt idx="11">
                  <c:v>Niemcy</c:v>
                </c:pt>
                <c:pt idx="12">
                  <c:v>Norwegia</c:v>
                </c:pt>
                <c:pt idx="13">
                  <c:v>Portugalia</c:v>
                </c:pt>
                <c:pt idx="14">
                  <c:v>Serbia</c:v>
                </c:pt>
                <c:pt idx="15">
                  <c:v>Słowacka, Republika</c:v>
                </c:pt>
                <c:pt idx="16">
                  <c:v>Szwajcaria</c:v>
                </c:pt>
                <c:pt idx="17">
                  <c:v>Szwecja</c:v>
                </c:pt>
                <c:pt idx="18">
                  <c:v>Węgry</c:v>
                </c:pt>
                <c:pt idx="19">
                  <c:v>Wielka Brytania</c:v>
                </c:pt>
                <c:pt idx="20">
                  <c:v>Włochy</c:v>
                </c:pt>
              </c:strCache>
            </c:strRef>
          </c:cat>
          <c:val>
            <c:numRef>
              <c:f>Kraj!$B$2:$B$22</c:f>
              <c:numCache>
                <c:formatCode>General</c:formatCode>
                <c:ptCount val="21"/>
                <c:pt idx="0">
                  <c:v>11</c:v>
                </c:pt>
                <c:pt idx="1">
                  <c:v>2</c:v>
                </c:pt>
                <c:pt idx="2">
                  <c:v>1</c:v>
                </c:pt>
                <c:pt idx="3">
                  <c:v>11</c:v>
                </c:pt>
                <c:pt idx="4">
                  <c:v>12</c:v>
                </c:pt>
                <c:pt idx="5">
                  <c:v>18</c:v>
                </c:pt>
                <c:pt idx="6">
                  <c:v>10</c:v>
                </c:pt>
                <c:pt idx="7">
                  <c:v>21</c:v>
                </c:pt>
                <c:pt idx="8">
                  <c:v>10</c:v>
                </c:pt>
                <c:pt idx="9">
                  <c:v>2</c:v>
                </c:pt>
                <c:pt idx="10">
                  <c:v>1</c:v>
                </c:pt>
                <c:pt idx="11">
                  <c:v>29</c:v>
                </c:pt>
                <c:pt idx="12">
                  <c:v>3</c:v>
                </c:pt>
                <c:pt idx="13">
                  <c:v>11</c:v>
                </c:pt>
                <c:pt idx="14">
                  <c:v>2</c:v>
                </c:pt>
                <c:pt idx="15">
                  <c:v>5</c:v>
                </c:pt>
                <c:pt idx="16">
                  <c:v>3</c:v>
                </c:pt>
                <c:pt idx="17">
                  <c:v>1</c:v>
                </c:pt>
                <c:pt idx="18">
                  <c:v>5</c:v>
                </c:pt>
                <c:pt idx="19">
                  <c:v>13</c:v>
                </c:pt>
                <c:pt idx="20">
                  <c:v>14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688969808"/>
        <c:axId val="-688977968"/>
      </c:barChart>
      <c:catAx>
        <c:axId val="-688969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688977968"/>
        <c:crosses val="autoZero"/>
        <c:auto val="1"/>
        <c:lblAlgn val="ctr"/>
        <c:lblOffset val="100"/>
        <c:noMultiLvlLbl val="0"/>
      </c:catAx>
      <c:valAx>
        <c:axId val="-688977968"/>
        <c:scaling>
          <c:orientation val="minMax"/>
          <c:max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-68896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pl-P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Najpopularniejsze</a:t>
            </a:r>
            <a:r>
              <a:rPr lang="pl-PL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szkoły*</a:t>
            </a:r>
            <a:endParaRPr lang="pl-PL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48845588118593725"/>
          <c:y val="0.12594026368834221"/>
          <c:w val="0.49068918481759033"/>
          <c:h val="0.8041794234443722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BB7AC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Szkoła_POP!$A$2:$A$13</c:f>
              <c:strCache>
                <c:ptCount val="12"/>
                <c:pt idx="0">
                  <c:v>Academy of Performing Arts in Prague</c:v>
                </c:pt>
                <c:pt idx="1">
                  <c:v>Berlin The College of Fine Arts</c:v>
                </c:pt>
                <c:pt idx="2">
                  <c:v>Budapest Hungarian University of Fine Arts</c:v>
                </c:pt>
                <c:pt idx="3">
                  <c:v>École de Design Nantes Atlantique</c:v>
                </c:pt>
                <c:pt idx="4">
                  <c:v>Leeds Beckett University</c:v>
                </c:pt>
                <c:pt idx="5">
                  <c:v>LUCA School of Arts Gent</c:v>
                </c:pt>
                <c:pt idx="6">
                  <c:v>National College of Art and Design Dublin</c:v>
                </c:pt>
                <c:pt idx="7">
                  <c:v>Porto ESAD</c:v>
                </c:pt>
                <c:pt idx="8">
                  <c:v>The Hague Royal Academy of Arts</c:v>
                </c:pt>
                <c:pt idx="9">
                  <c:v>The Royal Danish Academy of Fine Arts - Schools of Visual Arts Copenhagen</c:v>
                </c:pt>
                <c:pt idx="10">
                  <c:v>The Weissensee Academy of Art Berlin</c:v>
                </c:pt>
                <c:pt idx="11">
                  <c:v>University of Lapland</c:v>
                </c:pt>
              </c:strCache>
            </c:strRef>
          </c:cat>
          <c:val>
            <c:numRef>
              <c:f>Szkoła_POP!$B$2:$B$13</c:f>
              <c:numCache>
                <c:formatCode>General</c:formatCode>
                <c:ptCount val="12"/>
                <c:pt idx="0">
                  <c:v>6</c:v>
                </c:pt>
                <c:pt idx="1">
                  <c:v>7</c:v>
                </c:pt>
                <c:pt idx="2">
                  <c:v>5</c:v>
                </c:pt>
                <c:pt idx="3">
                  <c:v>8</c:v>
                </c:pt>
                <c:pt idx="4">
                  <c:v>7</c:v>
                </c:pt>
                <c:pt idx="5">
                  <c:v>7</c:v>
                </c:pt>
                <c:pt idx="6">
                  <c:v>10</c:v>
                </c:pt>
                <c:pt idx="7">
                  <c:v>10</c:v>
                </c:pt>
                <c:pt idx="8">
                  <c:v>20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688981232"/>
        <c:axId val="-688972528"/>
      </c:barChart>
      <c:catAx>
        <c:axId val="-688981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-688972528"/>
        <c:crosses val="autoZero"/>
        <c:auto val="1"/>
        <c:lblAlgn val="ctr"/>
        <c:lblOffset val="100"/>
        <c:noMultiLvlLbl val="0"/>
      </c:catAx>
      <c:valAx>
        <c:axId val="-688972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-68898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14762" y="0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7762" y="1233487"/>
            <a:ext cx="4440237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7762" y="1233487"/>
            <a:ext cx="4440237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14762" y="9371012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7762" y="1233487"/>
            <a:ext cx="4440237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7762" y="1233487"/>
            <a:ext cx="4440237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7762" y="1233487"/>
            <a:ext cx="4440237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73100" y="4748212"/>
            <a:ext cx="5389562" cy="3884612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7762" y="1233487"/>
            <a:ext cx="4440237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3" name="Google Shape;43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8" name="Google Shape;6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vmlDrawing" Target="../drawings/vmlDrawing1.vml"/><Relationship Id="rId4" Type="http://schemas.openxmlformats.org/officeDocument/2006/relationships/image" Target="../media/image2.png"/><Relationship Id="rId5" Type="http://schemas.openxmlformats.org/officeDocument/2006/relationships/oleObject" Target="../embeddings/Microsoft_Excel_Sheet1.xls"/><Relationship Id="rId6" Type="http://schemas.openxmlformats.org/officeDocument/2006/relationships/oleObject" Target="../embeddings/Microsoft_Excel_Sheet1.xls"/><Relationship Id="rId7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7350B8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ctrTitle"/>
          </p:nvPr>
        </p:nvSpPr>
        <p:spPr>
          <a:xfrm>
            <a:off x="571500" y="1285875"/>
            <a:ext cx="7886700" cy="487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b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93375" y="549275"/>
            <a:ext cx="8020500" cy="53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None/>
            </a:pPr>
            <a:r>
              <a:rPr b="0" i="0" lang="en-US" sz="2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2800" u="none">
              <a:solidFill>
                <a:srgbClr val="D55C2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7C80"/>
              </a:buClr>
              <a:buSzPts val="3600"/>
              <a:buNone/>
            </a:pPr>
            <a: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WYNIKI REKRUTACJI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7C80"/>
              </a:buClr>
              <a:buSzPts val="3600"/>
              <a:buNone/>
            </a:pPr>
            <a: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NA PROGRAM ERASMUS +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7C80"/>
              </a:buClr>
              <a:buSzPts val="3600"/>
              <a:buNone/>
            </a:pPr>
            <a: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WYJAZDY NA STUDIA</a:t>
            </a:r>
            <a:b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</a:br>
            <a: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W ROKU AKADEMICKIM 20</a:t>
            </a:r>
            <a:r>
              <a:rPr b="1" lang="en-US" sz="360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20</a:t>
            </a:r>
            <a: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/202</a:t>
            </a:r>
            <a:r>
              <a:rPr b="1" lang="en-US" sz="3600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1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</a:pPr>
            <a:r>
              <a:t/>
            </a:r>
            <a:endParaRPr b="1" i="0" sz="3600" u="none">
              <a:solidFill>
                <a:srgbClr val="FF7C80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7C80"/>
              </a:buClr>
              <a:buSzPts val="3600"/>
              <a:buNone/>
            </a:pPr>
            <a: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AKADEMIA SZTUK PIĘKNYCH </a:t>
            </a:r>
            <a:b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</a:br>
            <a:r>
              <a:rPr b="1" i="0" lang="en-US" sz="3600" u="none">
                <a:solidFill>
                  <a:srgbClr val="FF7C80"/>
                </a:solidFill>
                <a:latin typeface="Arial Rounded"/>
                <a:ea typeface="Arial Rounded"/>
                <a:cs typeface="Arial Rounded"/>
                <a:sym typeface="Arial Rounded"/>
              </a:rPr>
              <a:t>W WARSZAWIE</a:t>
            </a:r>
            <a:endParaRPr/>
          </a:p>
        </p:txBody>
      </p:sp>
      <p:pic>
        <p:nvPicPr>
          <p:cNvPr descr="LAYOUT do prezentacji-04.png"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00337" y="5305425"/>
            <a:ext cx="4016375" cy="108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7350B8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b="1" i="0" lang="en-US" sz="360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NABÓR WNIOSKÓW NA STUDIA</a:t>
            </a:r>
            <a:endParaRPr/>
          </a:p>
        </p:txBody>
      </p:sp>
      <p:pic>
        <p:nvPicPr>
          <p:cNvPr descr="LAYOUT do prezentacji-04.png" id="97" name="Google Shape;9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/>
          <p:nvPr/>
        </p:nvSpPr>
        <p:spPr>
          <a:xfrm>
            <a:off x="250825" y="1773237"/>
            <a:ext cx="8785225" cy="1292225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7C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 SYSTEMIE AKADEMUS ZŁOŻONO PRAWIDŁOWO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70</a:t>
            </a: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WNIOSKÓW, WIĘCEJ O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 PORÓWNANIU DO ROKU POPRZEDNIEGO</a:t>
            </a: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250825" y="5084762"/>
            <a:ext cx="8785225" cy="1292225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7C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61</a:t>
            </a: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WNIOSKÓW ROZPATRZONO POZYTYWNIE, </a:t>
            </a:r>
            <a:b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NEGATYWNIE</a:t>
            </a: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250825" y="3446462"/>
            <a:ext cx="8785225" cy="1292225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FF7C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53</a:t>
            </a: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WNIOSKI ZOSTAŁY ZŁOŻONE PRZEZ STUDENTKI, </a:t>
            </a:r>
            <a:b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</a:t>
            </a: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PRZEZ STUDENTÓW, </a:t>
            </a:r>
            <a:b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</a:t>
            </a: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WNIOSKÓW NA SEMESTR ZIMOWY,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</a:t>
            </a: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NA SEMESTR LETNI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7350B8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b="1" i="0" lang="en-US" sz="360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WNIOSKI WG WYDZIAŁU</a:t>
            </a:r>
            <a:endParaRPr/>
          </a:p>
        </p:txBody>
      </p:sp>
      <p:pic>
        <p:nvPicPr>
          <p:cNvPr descr="LAYOUT do prezentacji-04.png" id="106" name="Google Shape;10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7" name="Google Shape;107;p3"/>
          <p:cNvGraphicFramePr/>
          <p:nvPr/>
        </p:nvGraphicFramePr>
        <p:xfrm>
          <a:off x="444500" y="1001712"/>
          <a:ext cx="8226425" cy="5791200"/>
        </p:xfrm>
        <a:graphic>
          <a:graphicData uri="http://schemas.openxmlformats.org/presentationml/2006/ole">
            <mc:AlternateContent>
              <mc:Choice Requires="v">
                <p:oleObj r:id="rId5" imgH="5791200" imgW="8226425" progId="Excel.Chart.8" spid="_x0000_s1">
                  <p:embed/>
                </p:oleObj>
              </mc:Choice>
              <mc:Fallback>
                <p:oleObj r:id="rId6" imgH="5791200" imgW="8226425" progId="Excel.Chart.8">
                  <p:embed/>
                  <p:pic>
                    <p:nvPicPr>
                      <p:cNvPr id="107" name="Google Shape;107;p3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444500" y="1001712"/>
                        <a:ext cx="8226425" cy="579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7350B8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/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b="1" i="0" lang="en-US" sz="360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NABÓR WNIOSKÓW NA STUDIA</a:t>
            </a:r>
            <a:endParaRPr/>
          </a:p>
        </p:txBody>
      </p:sp>
      <p:pic>
        <p:nvPicPr>
          <p:cNvPr descr="LAYOUT do prezentacji-04.png" id="113" name="Google Shape;11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4" name="Google Shape;114;p4"/>
          <p:cNvGraphicFramePr/>
          <p:nvPr/>
        </p:nvGraphicFramePr>
        <p:xfrm>
          <a:off x="1255712" y="1158875"/>
          <a:ext cx="6632575" cy="5222875"/>
        </p:xfrm>
        <a:graphic>
          <a:graphicData uri="http://schemas.openxmlformats.org/drawingml/2006/chart">
            <c:chart r:id="rId4"/>
          </a:graphicData>
        </a:graphic>
      </p:graphicFrame>
      <p:sp>
        <p:nvSpPr>
          <p:cNvPr id="115" name="Google Shape;115;p4"/>
          <p:cNvSpPr txBox="1"/>
          <p:nvPr/>
        </p:nvSpPr>
        <p:spPr>
          <a:xfrm>
            <a:off x="2413000" y="6372225"/>
            <a:ext cx="5403850" cy="246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 Dotyczy wszystkich szkół/krajów wskazanych we wnioskach z priorytetami od 1 do 3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7350B8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32385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80"/>
              </a:buClr>
              <a:buSzPts val="3600"/>
              <a:buFont typeface="Calibri"/>
              <a:buNone/>
            </a:pPr>
            <a:r>
              <a:rPr b="1" i="0" lang="en-US" sz="3600" u="none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POPULARNOŚĆ SZKÓŁ</a:t>
            </a:r>
            <a:endParaRPr/>
          </a:p>
        </p:txBody>
      </p:sp>
      <p:pic>
        <p:nvPicPr>
          <p:cNvPr descr="LAYOUT do prezentacji-04.png" id="121" name="Google Shape;12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1587" y="530225"/>
            <a:ext cx="2335212" cy="633412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5"/>
          <p:cNvSpPr txBox="1"/>
          <p:nvPr/>
        </p:nvSpPr>
        <p:spPr>
          <a:xfrm>
            <a:off x="2032000" y="6372225"/>
            <a:ext cx="6861175" cy="246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 Dotyczy wszystkich szkół wskazanych we wnioskach z priorytetami od 1 do 3, które miały 5 i więcej wskazań</a:t>
            </a:r>
            <a:endParaRPr/>
          </a:p>
        </p:txBody>
      </p:sp>
      <p:graphicFrame>
        <p:nvGraphicFramePr>
          <p:cNvPr id="123" name="Google Shape;123;p5"/>
          <p:cNvGraphicFramePr/>
          <p:nvPr/>
        </p:nvGraphicFramePr>
        <p:xfrm>
          <a:off x="249237" y="1468437"/>
          <a:ext cx="8570912" cy="4651375"/>
        </p:xfrm>
        <a:graphic>
          <a:graphicData uri="http://schemas.openxmlformats.org/drawingml/2006/chart">
            <c:chart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rasmus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2010-03-14T11:52:32Z</dcterms:created>
  <dc:creator>Wspolny</dc:creator>
</cp:coreProperties>
</file>